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40" r:id="rId5"/>
    <p:sldId id="256" r:id="rId6"/>
    <p:sldId id="357" r:id="rId7"/>
    <p:sldId id="334" r:id="rId8"/>
    <p:sldId id="344" r:id="rId9"/>
    <p:sldId id="345" r:id="rId10"/>
    <p:sldId id="346" r:id="rId11"/>
    <p:sldId id="365" r:id="rId12"/>
    <p:sldId id="348" r:id="rId13"/>
    <p:sldId id="349" r:id="rId14"/>
    <p:sldId id="364" r:id="rId15"/>
    <p:sldId id="372" r:id="rId16"/>
    <p:sldId id="351" r:id="rId17"/>
    <p:sldId id="363" r:id="rId18"/>
    <p:sldId id="353" r:id="rId19"/>
    <p:sldId id="354" r:id="rId20"/>
    <p:sldId id="355" r:id="rId21"/>
    <p:sldId id="356" r:id="rId22"/>
    <p:sldId id="347" r:id="rId23"/>
    <p:sldId id="373" r:id="rId24"/>
    <p:sldId id="362" r:id="rId25"/>
    <p:sldId id="358" r:id="rId26"/>
    <p:sldId id="359" r:id="rId27"/>
    <p:sldId id="3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58A639-004A-89D9-C7CB-2114DDC4F5D2}" name="Jacob Wilson" initials="JW" userId="64a74eafb0bac05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110" d="100"/>
          <a:sy n="110" d="100"/>
        </p:scale>
        <p:origin x="55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73506-2DCB-474D-BE2C-6196070274FA}"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143D2-8522-4F68-8225-6B46FE95B1FC}" type="slidenum">
              <a:rPr lang="en-US" smtClean="0"/>
              <a:t>‹#›</a:t>
            </a:fld>
            <a:endParaRPr lang="en-US"/>
          </a:p>
        </p:txBody>
      </p:sp>
    </p:spTree>
    <p:extLst>
      <p:ext uri="{BB962C8B-B14F-4D97-AF65-F5344CB8AC3E}">
        <p14:creationId xmlns:p14="http://schemas.microsoft.com/office/powerpoint/2010/main" val="284774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143D2-8522-4F68-8225-6B46FE95B1FC}" type="slidenum">
              <a:rPr lang="en-US" smtClean="0"/>
              <a:t>1</a:t>
            </a:fld>
            <a:endParaRPr lang="en-US"/>
          </a:p>
        </p:txBody>
      </p:sp>
    </p:spTree>
    <p:extLst>
      <p:ext uri="{BB962C8B-B14F-4D97-AF65-F5344CB8AC3E}">
        <p14:creationId xmlns:p14="http://schemas.microsoft.com/office/powerpoint/2010/main" val="167969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25B0-61E5-4790-8988-8E83124182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C3FBB5-5E29-45F2-B5A1-61E8CAED8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C623A0-8279-4BAE-9DE5-3A92C7A34CD3}"/>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7EC0C693-63AA-4374-8AC6-D79B1767B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37CDE-899A-4EEE-94C1-0FD774D54A48}"/>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163132784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31CF-2A64-470A-A38F-5624AB962B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69339-D30D-413F-94F0-8908C0453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2489B-F0EF-4DD3-BDF4-B2F467736B1F}"/>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7F8A7FFB-8318-461F-BA96-599980A26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F5CD8-0581-467D-83AB-66E07A06C8AD}"/>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12613266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683CA-0B4C-4F31-A64F-BF47998DF3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98B24-CAE3-4F33-9A7B-8014010F7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92C84-067D-42EC-8704-BDE504EBB81B}"/>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0EA4FC45-424F-4CB8-AE62-B479FBDFC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A3D2-FED2-46F2-A9A1-8ECEB1BE5CC2}"/>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279517655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E104-91E6-4873-8EE1-2D9D152E7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5B2A17-62C7-4BB9-9F87-49E3C22A0C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2A44A-A8F4-4BB7-9321-8DF8D9374856}"/>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9FB98680-4997-4DCA-97A2-E0B3AC5E2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C52ED-4F55-467D-A12B-40F2A5D7B855}"/>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249654765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579D-A643-4A4D-9425-1025E7C99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554521-5521-4DE0-971E-FC7E9F3C81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EF8FA-32A7-45EB-884B-ECEC97B17586}"/>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E27CF647-3805-4C25-81D0-52FB74EBC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BF592-8928-4456-BDF5-F0AF65A0F576}"/>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283467552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9577-4C33-4923-AC45-8634EF4BC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961C5-D42B-4E70-ABB6-71ED04F72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7216A-DA27-432F-930C-8B101FA6F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45A9B-96FD-49CE-A877-1856CA90F0BC}"/>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6" name="Footer Placeholder 5">
            <a:extLst>
              <a:ext uri="{FF2B5EF4-FFF2-40B4-BE49-F238E27FC236}">
                <a16:creationId xmlns:a16="http://schemas.microsoft.com/office/drawing/2014/main" id="{4C8F8AC6-9C16-4988-98D0-49257AFF2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ED8A0-C722-462D-8D04-02068D5FFFF8}"/>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57847614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54D8-35A4-4F7F-8401-FCAD1CE72A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ED008-DD21-40FF-8F49-5A2DFAC5F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EB8456-14F8-4D27-ADB7-E3CEB951F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4B72-D8C7-4942-AA8D-66D0DBEE96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99847-EE63-4BC0-BCFD-7D505A0A14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91953E-AA8E-4692-8152-8741DBDE2B71}"/>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8" name="Footer Placeholder 7">
            <a:extLst>
              <a:ext uri="{FF2B5EF4-FFF2-40B4-BE49-F238E27FC236}">
                <a16:creationId xmlns:a16="http://schemas.microsoft.com/office/drawing/2014/main" id="{FABAE5C9-A1A6-428C-8A80-988639F87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972AFA-3D7D-4D04-9164-4B80D8E20BB6}"/>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292267885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7771-14E2-4456-B520-F0F675ECB7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E08E25-1C56-458A-868E-A9670BC285A9}"/>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4" name="Footer Placeholder 3">
            <a:extLst>
              <a:ext uri="{FF2B5EF4-FFF2-40B4-BE49-F238E27FC236}">
                <a16:creationId xmlns:a16="http://schemas.microsoft.com/office/drawing/2014/main" id="{ACC9DBF7-9612-4C5A-824D-106519C8F7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7844D-02E3-44C6-A735-4CC6F2A0AECF}"/>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392457525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121FB-F9AD-4580-B826-50DE227C6D3C}"/>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3" name="Footer Placeholder 2">
            <a:extLst>
              <a:ext uri="{FF2B5EF4-FFF2-40B4-BE49-F238E27FC236}">
                <a16:creationId xmlns:a16="http://schemas.microsoft.com/office/drawing/2014/main" id="{50784CCE-CCD7-4CDE-8C6C-D95075C8C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F4EEAC-371A-489F-8E55-EDB54F5B8215}"/>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407903809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C1ED-A514-4682-9153-8AB64CF34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66ED0-BCED-49E0-BA6C-3BB5DF8FB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F08F6-88CC-4EA7-B0B0-9D57FC4DE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423E1-A042-462C-A44B-AA1DB706572F}"/>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6" name="Footer Placeholder 5">
            <a:extLst>
              <a:ext uri="{FF2B5EF4-FFF2-40B4-BE49-F238E27FC236}">
                <a16:creationId xmlns:a16="http://schemas.microsoft.com/office/drawing/2014/main" id="{4F855992-BF6A-4E55-823B-967F70396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3B611-455F-4A9E-A339-CF9CABB9C843}"/>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379263464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FBD8-7A86-4A12-BCBD-4694FFF5C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8D977-CF27-425E-9B73-85132FA71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068351-7217-452E-8756-2EAFDFB7D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89EF9-456B-4814-A3F8-FB663C710978}"/>
              </a:ext>
            </a:extLst>
          </p:cNvPr>
          <p:cNvSpPr>
            <a:spLocks noGrp="1"/>
          </p:cNvSpPr>
          <p:nvPr>
            <p:ph type="dt" sz="half" idx="10"/>
          </p:nvPr>
        </p:nvSpPr>
        <p:spPr/>
        <p:txBody>
          <a:bodyPr/>
          <a:lstStyle/>
          <a:p>
            <a:fld id="{57383246-2C4A-4448-84E2-F70C0BB13A40}" type="datetimeFigureOut">
              <a:rPr lang="en-US" smtClean="0"/>
              <a:t>7/11/2024</a:t>
            </a:fld>
            <a:endParaRPr lang="en-US"/>
          </a:p>
        </p:txBody>
      </p:sp>
      <p:sp>
        <p:nvSpPr>
          <p:cNvPr id="6" name="Footer Placeholder 5">
            <a:extLst>
              <a:ext uri="{FF2B5EF4-FFF2-40B4-BE49-F238E27FC236}">
                <a16:creationId xmlns:a16="http://schemas.microsoft.com/office/drawing/2014/main" id="{95EC7986-E9A5-4617-AAE6-BE5F9DE03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D13F7-E379-4C88-8A0D-9E2FBA9A39EC}"/>
              </a:ext>
            </a:extLst>
          </p:cNvPr>
          <p:cNvSpPr>
            <a:spLocks noGrp="1"/>
          </p:cNvSpPr>
          <p:nvPr>
            <p:ph type="sldNum" sz="quarter" idx="12"/>
          </p:nvPr>
        </p:nvSpPr>
        <p:spPr/>
        <p:txBody>
          <a:bodyPr/>
          <a:lstStyle/>
          <a:p>
            <a:fld id="{F16E13ED-862E-4BF1-BF85-C88ACD093528}" type="slidenum">
              <a:rPr lang="en-US" smtClean="0"/>
              <a:t>‹#›</a:t>
            </a:fld>
            <a:endParaRPr lang="en-US"/>
          </a:p>
        </p:txBody>
      </p:sp>
    </p:spTree>
    <p:extLst>
      <p:ext uri="{BB962C8B-B14F-4D97-AF65-F5344CB8AC3E}">
        <p14:creationId xmlns:p14="http://schemas.microsoft.com/office/powerpoint/2010/main" val="40057769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B07F5-7196-4329-84EF-49BECCD23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0881B6-FF53-46E4-8B5A-E24FF50B2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D2C5E-6646-45E5-9CCC-8E480FDF6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83246-2C4A-4448-84E2-F70C0BB13A40}" type="datetimeFigureOut">
              <a:rPr lang="en-US" smtClean="0"/>
              <a:t>7/11/2024</a:t>
            </a:fld>
            <a:endParaRPr lang="en-US"/>
          </a:p>
        </p:txBody>
      </p:sp>
      <p:sp>
        <p:nvSpPr>
          <p:cNvPr id="5" name="Footer Placeholder 4">
            <a:extLst>
              <a:ext uri="{FF2B5EF4-FFF2-40B4-BE49-F238E27FC236}">
                <a16:creationId xmlns:a16="http://schemas.microsoft.com/office/drawing/2014/main" id="{B492B4AE-BE3F-4555-98FD-E3CF10F3C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5ACEB9-D96C-4835-B86D-ABC7867DA7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E13ED-862E-4BF1-BF85-C88ACD093528}" type="slidenum">
              <a:rPr lang="en-US" smtClean="0"/>
              <a:t>‹#›</a:t>
            </a:fld>
            <a:endParaRPr lang="en-US"/>
          </a:p>
        </p:txBody>
      </p:sp>
    </p:spTree>
    <p:extLst>
      <p:ext uri="{BB962C8B-B14F-4D97-AF65-F5344CB8AC3E}">
        <p14:creationId xmlns:p14="http://schemas.microsoft.com/office/powerpoint/2010/main" val="2960109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9.xml"/><Relationship Id="rId5" Type="http://schemas.openxmlformats.org/officeDocument/2006/relationships/image" Target="../media/image19.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5.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24.emf"/><Relationship Id="rId5" Type="http://schemas.openxmlformats.org/officeDocument/2006/relationships/package" Target="../embeddings/Microsoft_PowerPoint_Presentation.pptx"/><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7.pn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26.emf"/><Relationship Id="rId5" Type="http://schemas.openxmlformats.org/officeDocument/2006/relationships/oleObject" Target="../embeddings/oleObject6.bin"/><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9.jpeg"/><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28.emf"/><Relationship Id="rId5" Type="http://schemas.openxmlformats.org/officeDocument/2006/relationships/oleObject" Target="../embeddings/oleObject7.bin"/><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30.emf"/><Relationship Id="rId5" Type="http://schemas.openxmlformats.org/officeDocument/2006/relationships/oleObject" Target="../embeddings/oleObject8.bin"/><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9.xml"/><Relationship Id="rId5" Type="http://schemas.openxmlformats.org/officeDocument/2006/relationships/image" Target="../media/image33.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6.png"/><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35.emf"/><Relationship Id="rId5" Type="http://schemas.openxmlformats.org/officeDocument/2006/relationships/oleObject" Target="../embeddings/oleObject9.bin"/><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8.png"/><Relationship Id="rId2" Type="http://schemas.openxmlformats.org/officeDocument/2006/relationships/tags" Target="../tags/tag17.xml"/><Relationship Id="rId1" Type="http://schemas.openxmlformats.org/officeDocument/2006/relationships/vmlDrawing" Target="../drawings/vmlDrawing11.vml"/><Relationship Id="rId6" Type="http://schemas.openxmlformats.org/officeDocument/2006/relationships/image" Target="../media/image37.emf"/><Relationship Id="rId5" Type="http://schemas.openxmlformats.org/officeDocument/2006/relationships/oleObject" Target="../embeddings/oleObject10.bin"/><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hyperlink" Target="https://www.k-state.edu/psych/undergraduate/"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jpe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0.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jpe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3.emf"/><Relationship Id="rId5" Type="http://schemas.openxmlformats.org/officeDocument/2006/relationships/oleObject" Target="../embeddings/oleObject5.bin"/><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B22FCB-7896-4D07-A15C-4DD6D6FF113D}"/>
              </a:ext>
            </a:extLst>
          </p:cNvPr>
          <p:cNvSpPr txBox="1"/>
          <p:nvPr/>
        </p:nvSpPr>
        <p:spPr>
          <a:xfrm>
            <a:off x="969264" y="640080"/>
            <a:ext cx="10021824" cy="6186309"/>
          </a:xfrm>
          <a:prstGeom prst="rect">
            <a:avLst/>
          </a:prstGeom>
          <a:noFill/>
        </p:spPr>
        <p:txBody>
          <a:bodyPr wrap="square" rtlCol="0">
            <a:spAutoFit/>
          </a:bodyPr>
          <a:lstStyle/>
          <a:p>
            <a:r>
              <a:rPr lang="en-US" sz="3600" cap="small" dirty="0">
                <a:solidFill>
                  <a:schemeClr val="bg2">
                    <a:lumMod val="50000"/>
                  </a:schemeClr>
                </a:solidFill>
                <a:latin typeface="Abadi" panose="020B0604020104020204" pitchFamily="34" charset="0"/>
              </a:rPr>
              <a:t>Welcome to</a:t>
            </a:r>
          </a:p>
          <a:p>
            <a:r>
              <a:rPr lang="en-US" sz="4800" b="1" cap="small" dirty="0">
                <a:solidFill>
                  <a:schemeClr val="bg2">
                    <a:lumMod val="50000"/>
                  </a:schemeClr>
                </a:solidFill>
                <a:latin typeface="Abadi" panose="020B0604020104020204" pitchFamily="34" charset="0"/>
              </a:rPr>
              <a:t>Kansas State</a:t>
            </a:r>
          </a:p>
          <a:p>
            <a:r>
              <a:rPr lang="en-US" sz="4800" b="1" cap="small" dirty="0">
                <a:solidFill>
                  <a:schemeClr val="bg1"/>
                </a:solidFill>
                <a:latin typeface="Abadi" panose="020B0604020104020204" pitchFamily="34" charset="0"/>
              </a:rPr>
              <a:t>Psychological Sciences </a:t>
            </a:r>
          </a:p>
          <a:p>
            <a:r>
              <a:rPr lang="en-US" sz="4800" b="1" cap="small" dirty="0">
                <a:solidFill>
                  <a:schemeClr val="bg1"/>
                </a:solidFill>
                <a:latin typeface="Abadi" panose="020B0604020104020204" pitchFamily="34" charset="0"/>
              </a:rPr>
              <a:t>Research Lab Opportunities</a:t>
            </a:r>
          </a:p>
          <a:p>
            <a:endParaRPr lang="en-US" sz="4800" b="1" dirty="0">
              <a:solidFill>
                <a:schemeClr val="bg1"/>
              </a:solidFill>
              <a:latin typeface="Abadi" panose="020B0604020104020204" pitchFamily="34" charset="0"/>
            </a:endParaRPr>
          </a:p>
          <a:p>
            <a:r>
              <a:rPr lang="en-US" sz="4800" b="1" i="1" u="sng" dirty="0">
                <a:solidFill>
                  <a:schemeClr val="bg1"/>
                </a:solidFill>
                <a:latin typeface="Abadi" panose="020B0604020104020204" pitchFamily="34" charset="0"/>
              </a:rPr>
              <a:t>Come Be A Part of Research!</a:t>
            </a:r>
          </a:p>
          <a:p>
            <a:endParaRPr lang="en-US" sz="3600" b="1" dirty="0">
              <a:solidFill>
                <a:schemeClr val="bg1"/>
              </a:solidFill>
              <a:latin typeface="Abadi" panose="020B0604020104020204" pitchFamily="34" charset="0"/>
            </a:endParaRPr>
          </a:p>
          <a:p>
            <a:r>
              <a:rPr lang="en-US" sz="2800" dirty="0">
                <a:solidFill>
                  <a:schemeClr val="bg2">
                    <a:lumMod val="75000"/>
                  </a:schemeClr>
                </a:solidFill>
                <a:latin typeface="Abadi" panose="020B0604020104020204" pitchFamily="34" charset="0"/>
              </a:rPr>
              <a:t>We have over 15 research labs you can volunteer in.</a:t>
            </a:r>
          </a:p>
          <a:p>
            <a:r>
              <a:rPr lang="en-US" sz="2800" dirty="0">
                <a:solidFill>
                  <a:schemeClr val="bg2">
                    <a:lumMod val="75000"/>
                  </a:schemeClr>
                </a:solidFill>
                <a:latin typeface="Abadi" panose="020B0604020104020204" pitchFamily="34" charset="0"/>
              </a:rPr>
              <a:t>We currently have about 100 students working in research labs.</a:t>
            </a:r>
          </a:p>
          <a:p>
            <a:endParaRPr lang="en-US" sz="2800" dirty="0">
              <a:solidFill>
                <a:schemeClr val="bg1"/>
              </a:solidFill>
              <a:latin typeface="Abadi" panose="020B0604020104020204" pitchFamily="34" charset="0"/>
            </a:endParaRPr>
          </a:p>
        </p:txBody>
      </p:sp>
    </p:spTree>
    <p:extLst>
      <p:ext uri="{BB962C8B-B14F-4D97-AF65-F5344CB8AC3E}">
        <p14:creationId xmlns:p14="http://schemas.microsoft.com/office/powerpoint/2010/main" val="863015746"/>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7533D94-E4F7-4A3C-9D43-B37B2FD0D8B6}"/>
              </a:ext>
            </a:extLst>
          </p:cNvPr>
          <p:cNvPicPr>
            <a:picLocks noChangeAspect="1"/>
          </p:cNvPicPr>
          <p:nvPr/>
        </p:nvPicPr>
        <p:blipFill>
          <a:blip r:embed="rId4"/>
          <a:stretch>
            <a:fillRect/>
          </a:stretch>
        </p:blipFill>
        <p:spPr>
          <a:xfrm>
            <a:off x="6815842" y="1342140"/>
            <a:ext cx="3890409" cy="5029200"/>
          </a:xfrm>
          <a:prstGeom prst="rect">
            <a:avLst/>
          </a:prstGeom>
          <a:ln w="28575">
            <a:solidFill>
              <a:schemeClr val="tx1"/>
            </a:solidFill>
          </a:ln>
        </p:spPr>
      </p:pic>
      <p:sp>
        <p:nvSpPr>
          <p:cNvPr id="3" name="TextBox 2">
            <a:extLst>
              <a:ext uri="{FF2B5EF4-FFF2-40B4-BE49-F238E27FC236}">
                <a16:creationId xmlns:a16="http://schemas.microsoft.com/office/drawing/2014/main" id="{7B2F4340-8C23-4321-8891-6170B2B692B7}"/>
              </a:ext>
            </a:extLst>
          </p:cNvPr>
          <p:cNvSpPr txBox="1"/>
          <p:nvPr/>
        </p:nvSpPr>
        <p:spPr>
          <a:xfrm>
            <a:off x="6122722" y="1338956"/>
            <a:ext cx="5342022" cy="2123658"/>
          </a:xfrm>
          <a:prstGeom prst="rect">
            <a:avLst/>
          </a:prstGeom>
          <a:solidFill>
            <a:schemeClr val="tx1"/>
          </a:solidFill>
          <a:ln w="41275">
            <a:solidFill>
              <a:srgbClr val="7030A0"/>
            </a:solidFill>
          </a:ln>
        </p:spPr>
        <p:txBody>
          <a:bodyPr wrap="square" rtlCol="0">
            <a:spAutoFit/>
          </a:bodyPr>
          <a:lstStyle/>
          <a:p>
            <a:r>
              <a:rPr lang="en-US" sz="2200" cap="small" dirty="0">
                <a:solidFill>
                  <a:schemeClr val="bg1"/>
                </a:solidFill>
                <a:latin typeface="Abadi" panose="020B0604020104020204" pitchFamily="34" charset="0"/>
              </a:rPr>
              <a:t>The </a:t>
            </a:r>
            <a:r>
              <a:rPr lang="en-US" sz="2200" cap="small" dirty="0" err="1">
                <a:solidFill>
                  <a:schemeClr val="bg1"/>
                </a:solidFill>
                <a:latin typeface="Abadi" panose="020B0604020104020204" pitchFamily="34" charset="0"/>
              </a:rPr>
              <a:t>diehl</a:t>
            </a:r>
            <a:r>
              <a:rPr lang="en-US" sz="2200" cap="small" dirty="0">
                <a:solidFill>
                  <a:schemeClr val="bg1"/>
                </a:solidFill>
                <a:latin typeface="Abadi" panose="020B0604020104020204" pitchFamily="34" charset="0"/>
              </a:rPr>
              <a:t> laboratory seeks to understand why some individuals can overcome trauma and develop behavioral resilience, while others may develop a neuropsychiatric disease, such as post-traumatic stress disorder.</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3772153"/>
            <a:ext cx="4961838"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Neural Circuits of Fear &amp; Avoidance</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799" y="4464651"/>
            <a:ext cx="4667841"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Behavioral Resilience</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5187162"/>
            <a:ext cx="4375233"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Social Interactions</a:t>
            </a:r>
          </a:p>
        </p:txBody>
      </p:sp>
      <p:pic>
        <p:nvPicPr>
          <p:cNvPr id="19" name="Picture 18">
            <a:extLst>
              <a:ext uri="{FF2B5EF4-FFF2-40B4-BE49-F238E27FC236}">
                <a16:creationId xmlns:a16="http://schemas.microsoft.com/office/drawing/2014/main" id="{3753613B-2990-480F-97DD-04A121DBA000}"/>
              </a:ext>
            </a:extLst>
          </p:cNvPr>
          <p:cNvPicPr>
            <a:picLocks/>
          </p:cNvPicPr>
          <p:nvPr/>
        </p:nvPicPr>
        <p:blipFill rotWithShape="1">
          <a:blip r:embed="rId5"/>
          <a:srcRect t="2241"/>
          <a:stretch/>
        </p:blipFill>
        <p:spPr>
          <a:xfrm>
            <a:off x="1490472" y="1344168"/>
            <a:ext cx="3431464" cy="3886200"/>
          </a:xfrm>
          <a:prstGeom prst="rect">
            <a:avLst/>
          </a:prstGeom>
          <a:ln w="28575">
            <a:solidFill>
              <a:schemeClr val="bg1">
                <a:lumMod val="50000"/>
              </a:schemeClr>
            </a:solidFill>
          </a:ln>
        </p:spPr>
      </p:pic>
      <p:sp>
        <p:nvSpPr>
          <p:cNvPr id="17" name="Title 1">
            <a:extLst>
              <a:ext uri="{FF2B5EF4-FFF2-40B4-BE49-F238E27FC236}">
                <a16:creationId xmlns:a16="http://schemas.microsoft.com/office/drawing/2014/main" id="{DDB44252-CD65-4013-ABEE-DB09422882FC}"/>
              </a:ext>
            </a:extLst>
          </p:cNvPr>
          <p:cNvSpPr>
            <a:spLocks noGrp="1"/>
          </p:cNvSpPr>
          <p:nvPr>
            <p:ph type="title"/>
          </p:nvPr>
        </p:nvSpPr>
        <p:spPr>
          <a:xfrm>
            <a:off x="1371600"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cap="small" dirty="0">
                <a:solidFill>
                  <a:schemeClr val="bg1"/>
                </a:solidFill>
              </a:rPr>
              <a:t>Dr. Maria Diehl Faryna</a:t>
            </a:r>
            <a:br>
              <a:rPr lang="en-US" b="1" cap="small" dirty="0">
                <a:solidFill>
                  <a:schemeClr val="bg1"/>
                </a:solidFill>
              </a:rPr>
            </a:br>
            <a:r>
              <a:rPr lang="en-US" sz="2400" cap="small" dirty="0">
                <a:solidFill>
                  <a:schemeClr val="bg1"/>
                </a:solidFill>
              </a:rPr>
              <a:t>Assistant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383238A3-C17D-4C39-928E-0EF20DF26547}"/>
              </a:ext>
            </a:extLst>
          </p:cNvPr>
          <p:cNvGrpSpPr/>
          <p:nvPr/>
        </p:nvGrpSpPr>
        <p:grpSpPr>
          <a:xfrm>
            <a:off x="685800" y="365760"/>
            <a:ext cx="10778944" cy="621846"/>
            <a:chOff x="926312" y="796535"/>
            <a:chExt cx="10778944" cy="621846"/>
          </a:xfrm>
        </p:grpSpPr>
        <p:sp>
          <p:nvSpPr>
            <p:cNvPr id="21" name="Arrow: Chevron 20">
              <a:extLst>
                <a:ext uri="{FF2B5EF4-FFF2-40B4-BE49-F238E27FC236}">
                  <a16:creationId xmlns:a16="http://schemas.microsoft.com/office/drawing/2014/main" id="{F3FD5D7B-CAB7-4657-B016-7565C4EA50AF}"/>
                </a:ext>
              </a:extLst>
            </p:cNvPr>
            <p:cNvSpPr/>
            <p:nvPr/>
          </p:nvSpPr>
          <p:spPr>
            <a:xfrm>
              <a:off x="926312" y="796535"/>
              <a:ext cx="2742032"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2" name="Arrow: Chevron 21">
              <a:extLst>
                <a:ext uri="{FF2B5EF4-FFF2-40B4-BE49-F238E27FC236}">
                  <a16:creationId xmlns:a16="http://schemas.microsoft.com/office/drawing/2014/main" id="{134C3488-AD93-40A5-9656-2A555FFD1E31}"/>
                </a:ext>
              </a:extLst>
            </p:cNvPr>
            <p:cNvSpPr/>
            <p:nvPr/>
          </p:nvSpPr>
          <p:spPr>
            <a:xfrm>
              <a:off x="3605282"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3" name="Arrow: Chevron 22">
              <a:extLst>
                <a:ext uri="{FF2B5EF4-FFF2-40B4-BE49-F238E27FC236}">
                  <a16:creationId xmlns:a16="http://schemas.microsoft.com/office/drawing/2014/main" id="{89FC1689-75BA-4D23-B5D9-38ECDB823626}"/>
                </a:ext>
              </a:extLst>
            </p:cNvPr>
            <p:cNvSpPr/>
            <p:nvPr/>
          </p:nvSpPr>
          <p:spPr>
            <a:xfrm>
              <a:off x="628425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4" name="Arrow: Chevron 23">
              <a:extLst>
                <a:ext uri="{FF2B5EF4-FFF2-40B4-BE49-F238E27FC236}">
                  <a16:creationId xmlns:a16="http://schemas.microsoft.com/office/drawing/2014/main" id="{72C3B83C-7B54-42FE-86B6-E93A96F95A1D}"/>
                </a:ext>
              </a:extLst>
            </p:cNvPr>
            <p:cNvSpPr/>
            <p:nvPr/>
          </p:nvSpPr>
          <p:spPr>
            <a:xfrm>
              <a:off x="896322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1"/>
    </p:custDataLst>
    <p:extLst>
      <p:ext uri="{BB962C8B-B14F-4D97-AF65-F5344CB8AC3E}">
        <p14:creationId xmlns:p14="http://schemas.microsoft.com/office/powerpoint/2010/main" val="1217694614"/>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0"/>
                                        <p:tgtEl>
                                          <p:spTgt spid="15"/>
                                        </p:tgtEl>
                                        <p:attrNameLst>
                                          <p:attrName>ppt_y</p:attrName>
                                        </p:attrNameLst>
                                      </p:cBhvr>
                                      <p:tavLst>
                                        <p:tav tm="0">
                                          <p:val>
                                            <p:strVal val="ppt_y"/>
                                          </p:val>
                                        </p:tav>
                                        <p:tav tm="100000">
                                          <p:val>
                                            <p:strVal val="ppt_y+.1"/>
                                          </p:val>
                                        </p:tav>
                                      </p:tavLst>
                                    </p:anim>
                                    <p:set>
                                      <p:cBhvr>
                                        <p:cTn id="37" dur="1" fill="hold">
                                          <p:stCondLst>
                                            <p:cond delay="999"/>
                                          </p:stCondLst>
                                        </p:cTn>
                                        <p:tgtEl>
                                          <p:spTgt spid="15"/>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16"/>
                                        </p:tgtEl>
                                      </p:cBhvr>
                                    </p:animEffect>
                                    <p:anim calcmode="lin" valueType="num">
                                      <p:cBhvr>
                                        <p:cTn id="40" dur="1000"/>
                                        <p:tgtEl>
                                          <p:spTgt spid="16"/>
                                        </p:tgtEl>
                                        <p:attrNameLst>
                                          <p:attrName>ppt_x</p:attrName>
                                        </p:attrNameLst>
                                      </p:cBhvr>
                                      <p:tavLst>
                                        <p:tav tm="0">
                                          <p:val>
                                            <p:strVal val="ppt_x"/>
                                          </p:val>
                                        </p:tav>
                                        <p:tav tm="100000">
                                          <p:val>
                                            <p:strVal val="ppt_x"/>
                                          </p:val>
                                        </p:tav>
                                      </p:tavLst>
                                    </p:anim>
                                    <p:anim calcmode="lin" valueType="num">
                                      <p:cBhvr>
                                        <p:cTn id="41" dur="1000"/>
                                        <p:tgtEl>
                                          <p:spTgt spid="16"/>
                                        </p:tgtEl>
                                        <p:attrNameLst>
                                          <p:attrName>ppt_y</p:attrName>
                                        </p:attrNameLst>
                                      </p:cBhvr>
                                      <p:tavLst>
                                        <p:tav tm="0">
                                          <p:val>
                                            <p:strVal val="ppt_y"/>
                                          </p:val>
                                        </p:tav>
                                        <p:tav tm="100000">
                                          <p:val>
                                            <p:strVal val="ppt_y+.1"/>
                                          </p:val>
                                        </p:tav>
                                      </p:tavLst>
                                    </p:anim>
                                    <p:set>
                                      <p:cBhvr>
                                        <p:cTn id="42" dur="1" fill="hold">
                                          <p:stCondLst>
                                            <p:cond delay="999"/>
                                          </p:stCondLst>
                                        </p:cTn>
                                        <p:tgtEl>
                                          <p:spTgt spid="16"/>
                                        </p:tgtEl>
                                        <p:attrNameLst>
                                          <p:attrName>style.visibility</p:attrName>
                                        </p:attrNameLst>
                                      </p:cBhvr>
                                      <p:to>
                                        <p:strVal val="hidden"/>
                                      </p:to>
                                    </p:set>
                                  </p:childTnLst>
                                </p:cTn>
                              </p:par>
                            </p:childTnLst>
                          </p:cTn>
                        </p:par>
                        <p:par>
                          <p:cTn id="43" fill="hold">
                            <p:stCondLst>
                              <p:cond delay="1000"/>
                            </p:stCondLst>
                            <p:childTnLst>
                              <p:par>
                                <p:cTn id="44" presetID="42" presetClass="exit" presetSubtype="0" fill="hold" grpId="1" nodeType="afterEffect">
                                  <p:stCondLst>
                                    <p:cond delay="0"/>
                                  </p:stCondLst>
                                  <p:childTnLst>
                                    <p:animEffect transition="out" filter="fade">
                                      <p:cBhvr>
                                        <p:cTn id="45" dur="500"/>
                                        <p:tgtEl>
                                          <p:spTgt spid="3"/>
                                        </p:tgtEl>
                                      </p:cBhvr>
                                    </p:animEffect>
                                    <p:anim calcmode="lin" valueType="num">
                                      <p:cBhvr>
                                        <p:cTn id="46" dur="500"/>
                                        <p:tgtEl>
                                          <p:spTgt spid="3"/>
                                        </p:tgtEl>
                                        <p:attrNameLst>
                                          <p:attrName>ppt_x</p:attrName>
                                        </p:attrNameLst>
                                      </p:cBhvr>
                                      <p:tavLst>
                                        <p:tav tm="0">
                                          <p:val>
                                            <p:strVal val="ppt_x"/>
                                          </p:val>
                                        </p:tav>
                                        <p:tav tm="100000">
                                          <p:val>
                                            <p:strVal val="ppt_x"/>
                                          </p:val>
                                        </p:tav>
                                      </p:tavLst>
                                    </p:anim>
                                    <p:anim calcmode="lin" valueType="num">
                                      <p:cBhvr>
                                        <p:cTn id="47" dur="500"/>
                                        <p:tgtEl>
                                          <p:spTgt spid="3"/>
                                        </p:tgtEl>
                                        <p:attrNameLst>
                                          <p:attrName>ppt_y</p:attrName>
                                        </p:attrNameLst>
                                      </p:cBhvr>
                                      <p:tavLst>
                                        <p:tav tm="0">
                                          <p:val>
                                            <p:strVal val="ppt_y"/>
                                          </p:val>
                                        </p:tav>
                                        <p:tav tm="100000">
                                          <p:val>
                                            <p:strVal val="ppt_y+.1"/>
                                          </p:val>
                                        </p:tav>
                                      </p:tavLst>
                                    </p:anim>
                                    <p:set>
                                      <p:cBhvr>
                                        <p:cTn id="48" dur="1" fill="hold">
                                          <p:stCondLst>
                                            <p:cond delay="499"/>
                                          </p:stCondLst>
                                        </p:cTn>
                                        <p:tgtEl>
                                          <p:spTgt spid="3"/>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C454C7-4866-4D51-8378-41663D3B952C}"/>
              </a:ext>
            </a:extLst>
          </p:cNvPr>
          <p:cNvPicPr>
            <a:picLocks noChangeAspect="1"/>
          </p:cNvPicPr>
          <p:nvPr/>
        </p:nvPicPr>
        <p:blipFill rotWithShape="1">
          <a:blip r:embed="rId3">
            <a:extLst>
              <a:ext uri="{28A0092B-C50C-407E-A947-70E740481C1C}">
                <a14:useLocalDpi xmlns:a14="http://schemas.microsoft.com/office/drawing/2010/main" val="0"/>
              </a:ext>
            </a:extLst>
          </a:blip>
          <a:srcRect t="9569"/>
          <a:stretch/>
        </p:blipFill>
        <p:spPr>
          <a:xfrm>
            <a:off x="1490472" y="1344168"/>
            <a:ext cx="3429000" cy="3878274"/>
          </a:xfrm>
          <a:prstGeom prst="rect">
            <a:avLst/>
          </a:prstGeom>
          <a:ln w="28575">
            <a:solidFill>
              <a:schemeClr val="bg1">
                <a:lumMod val="50000"/>
              </a:schemeClr>
            </a:solidFill>
          </a:ln>
        </p:spPr>
      </p:pic>
      <p:sp>
        <p:nvSpPr>
          <p:cNvPr id="16" name="Title 1">
            <a:extLst>
              <a:ext uri="{FF2B5EF4-FFF2-40B4-BE49-F238E27FC236}">
                <a16:creationId xmlns:a16="http://schemas.microsoft.com/office/drawing/2014/main" id="{8F7D0840-52B6-477E-9B3A-50988F571ADC}"/>
              </a:ext>
            </a:extLst>
          </p:cNvPr>
          <p:cNvSpPr>
            <a:spLocks noGrp="1"/>
          </p:cNvSpPr>
          <p:nvPr>
            <p:ph type="title"/>
          </p:nvPr>
        </p:nvSpPr>
        <p:spPr>
          <a:xfrm>
            <a:off x="1371600" y="5577840"/>
            <a:ext cx="3657600" cy="109728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b="1" cap="small" dirty="0">
                <a:solidFill>
                  <a:schemeClr val="bg1"/>
                </a:solidFill>
              </a:rPr>
              <a:t>Dr. Julio Hernandez </a:t>
            </a:r>
            <a:r>
              <a:rPr lang="en-US" b="1" cap="small" dirty="0" err="1">
                <a:solidFill>
                  <a:schemeClr val="bg1"/>
                </a:solidFill>
              </a:rPr>
              <a:t>Pavon</a:t>
            </a:r>
            <a:br>
              <a:rPr lang="en-US" b="1" cap="small" dirty="0">
                <a:solidFill>
                  <a:schemeClr val="bg1"/>
                </a:solidFill>
              </a:rPr>
            </a:br>
            <a:r>
              <a:rPr lang="en-US" sz="2000" cap="small" dirty="0">
                <a:solidFill>
                  <a:schemeClr val="bg1"/>
                </a:solidFill>
              </a:rPr>
              <a:t>Assistant Professor </a:t>
            </a:r>
          </a:p>
        </p:txBody>
      </p:sp>
      <p:grpSp>
        <p:nvGrpSpPr>
          <p:cNvPr id="17" name="Group 16">
            <a:extLst>
              <a:ext uri="{FF2B5EF4-FFF2-40B4-BE49-F238E27FC236}">
                <a16:creationId xmlns:a16="http://schemas.microsoft.com/office/drawing/2014/main" id="{18A2794F-A2F0-498A-9E49-FDEA39C55987}"/>
              </a:ext>
            </a:extLst>
          </p:cNvPr>
          <p:cNvGrpSpPr/>
          <p:nvPr/>
        </p:nvGrpSpPr>
        <p:grpSpPr>
          <a:xfrm>
            <a:off x="685800" y="365760"/>
            <a:ext cx="10778944" cy="621846"/>
            <a:chOff x="894781" y="1723181"/>
            <a:chExt cx="10778944" cy="621846"/>
          </a:xfrm>
        </p:grpSpPr>
        <p:sp>
          <p:nvSpPr>
            <p:cNvPr id="18" name="Arrow: Chevron 17">
              <a:extLst>
                <a:ext uri="{FF2B5EF4-FFF2-40B4-BE49-F238E27FC236}">
                  <a16:creationId xmlns:a16="http://schemas.microsoft.com/office/drawing/2014/main" id="{FADEE1A3-C665-485D-B092-734834C59FF7}"/>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1" name="Arrow: Chevron 20">
              <a:extLst>
                <a:ext uri="{FF2B5EF4-FFF2-40B4-BE49-F238E27FC236}">
                  <a16:creationId xmlns:a16="http://schemas.microsoft.com/office/drawing/2014/main" id="{C4290082-A4E5-4D29-B083-42D98DFB6A27}"/>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2" name="Arrow: Chevron 21">
              <a:extLst>
                <a:ext uri="{FF2B5EF4-FFF2-40B4-BE49-F238E27FC236}">
                  <a16:creationId xmlns:a16="http://schemas.microsoft.com/office/drawing/2014/main" id="{002976E1-6210-456B-BB81-FCA70339CA6C}"/>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3" name="Arrow: Chevron 22">
              <a:extLst>
                <a:ext uri="{FF2B5EF4-FFF2-40B4-BE49-F238E27FC236}">
                  <a16:creationId xmlns:a16="http://schemas.microsoft.com/office/drawing/2014/main" id="{5176BBAB-A347-4FF5-8C5D-74E28AF47FF4}"/>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2" name="Picture 1">
            <a:extLst>
              <a:ext uri="{FF2B5EF4-FFF2-40B4-BE49-F238E27FC236}">
                <a16:creationId xmlns:a16="http://schemas.microsoft.com/office/drawing/2014/main" id="{B30D079C-D43F-670F-7BA5-201FA1C1EFC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817946" y="1342140"/>
            <a:ext cx="3886200" cy="5029200"/>
          </a:xfrm>
          <a:prstGeom prst="rect">
            <a:avLst/>
          </a:prstGeom>
          <a:ln w="28575">
            <a:solidFill>
              <a:schemeClr val="bg1">
                <a:lumMod val="50000"/>
              </a:schemeClr>
            </a:solidFill>
          </a:ln>
        </p:spPr>
      </p:pic>
      <p:sp>
        <p:nvSpPr>
          <p:cNvPr id="4" name="TextBox 3">
            <a:extLst>
              <a:ext uri="{FF2B5EF4-FFF2-40B4-BE49-F238E27FC236}">
                <a16:creationId xmlns:a16="http://schemas.microsoft.com/office/drawing/2014/main" id="{3006FE24-1901-A486-E788-923D682616AC}"/>
              </a:ext>
            </a:extLst>
          </p:cNvPr>
          <p:cNvSpPr txBox="1"/>
          <p:nvPr/>
        </p:nvSpPr>
        <p:spPr>
          <a:xfrm>
            <a:off x="6106803" y="1342140"/>
            <a:ext cx="4663440" cy="1477328"/>
          </a:xfrm>
          <a:prstGeom prst="rect">
            <a:avLst/>
          </a:prstGeom>
          <a:solidFill>
            <a:schemeClr val="tx1"/>
          </a:solidFill>
          <a:ln w="41275">
            <a:solidFill>
              <a:srgbClr val="7030A0"/>
            </a:solidFill>
          </a:ln>
        </p:spPr>
        <p:txBody>
          <a:bodyPr wrap="square" rtlCol="0">
            <a:spAutoFit/>
          </a:bodyPr>
          <a:lstStyle/>
          <a:p>
            <a:r>
              <a:rPr lang="en-US" dirty="0">
                <a:solidFill>
                  <a:schemeClr val="bg1"/>
                </a:solidFill>
                <a:latin typeface="Abadi" panose="020B0604020104020204" pitchFamily="34" charset="0"/>
              </a:rPr>
              <a:t>DEVELOPING NEW APPROACHES TO MODULATE BRAIN CONNECTVIITY AND INDUCE NEUROPLASTICITY USING BRAIN IMAGING AND STIMULATION WITH BOTH EEG AND TMS TECHNIQUES.</a:t>
            </a:r>
            <a:endParaRPr lang="en-US" cap="small" dirty="0">
              <a:solidFill>
                <a:schemeClr val="bg1"/>
              </a:solidFill>
              <a:latin typeface="Abadi" panose="020B0604020104020204" pitchFamily="34" charset="0"/>
            </a:endParaRPr>
          </a:p>
        </p:txBody>
      </p:sp>
      <p:sp>
        <p:nvSpPr>
          <p:cNvPr id="5" name="TextBox 4">
            <a:extLst>
              <a:ext uri="{FF2B5EF4-FFF2-40B4-BE49-F238E27FC236}">
                <a16:creationId xmlns:a16="http://schemas.microsoft.com/office/drawing/2014/main" id="{8C2CF432-AE63-36F5-91ED-F77F7466E3DC}"/>
              </a:ext>
            </a:extLst>
          </p:cNvPr>
          <p:cNvSpPr txBox="1"/>
          <p:nvPr/>
        </p:nvSpPr>
        <p:spPr>
          <a:xfrm>
            <a:off x="6096000" y="3063186"/>
            <a:ext cx="457872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Brain Stimulation</a:t>
            </a:r>
          </a:p>
        </p:txBody>
      </p:sp>
      <p:sp>
        <p:nvSpPr>
          <p:cNvPr id="6" name="TextBox 5">
            <a:extLst>
              <a:ext uri="{FF2B5EF4-FFF2-40B4-BE49-F238E27FC236}">
                <a16:creationId xmlns:a16="http://schemas.microsoft.com/office/drawing/2014/main" id="{82658A51-5962-0F0D-0979-C4A0CCCF5308}"/>
              </a:ext>
            </a:extLst>
          </p:cNvPr>
          <p:cNvSpPr txBox="1"/>
          <p:nvPr/>
        </p:nvSpPr>
        <p:spPr>
          <a:xfrm>
            <a:off x="6400800" y="376213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Clinical Neuroscience</a:t>
            </a:r>
          </a:p>
        </p:txBody>
      </p:sp>
      <p:sp>
        <p:nvSpPr>
          <p:cNvPr id="7" name="TextBox 6">
            <a:extLst>
              <a:ext uri="{FF2B5EF4-FFF2-40B4-BE49-F238E27FC236}">
                <a16:creationId xmlns:a16="http://schemas.microsoft.com/office/drawing/2014/main" id="{F0AB0437-EB30-642A-D289-6679798C0EEF}"/>
              </a:ext>
            </a:extLst>
          </p:cNvPr>
          <p:cNvSpPr txBox="1"/>
          <p:nvPr/>
        </p:nvSpPr>
        <p:spPr>
          <a:xfrm>
            <a:off x="6693408" y="4532227"/>
            <a:ext cx="4530660" cy="1200329"/>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Electroencephalography (EEG) &amp; Transcranial Magnetic Stimulation (TMS)</a:t>
            </a:r>
          </a:p>
        </p:txBody>
      </p:sp>
    </p:spTree>
    <p:extLst>
      <p:ext uri="{BB962C8B-B14F-4D97-AF65-F5344CB8AC3E}">
        <p14:creationId xmlns:p14="http://schemas.microsoft.com/office/powerpoint/2010/main" val="2037240909"/>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0"/>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6"/>
                                        </p:tgtEl>
                                      </p:cBhvr>
                                    </p:animEffect>
                                    <p:anim calcmode="lin" valueType="num">
                                      <p:cBhvr>
                                        <p:cTn id="35" dur="1000"/>
                                        <p:tgtEl>
                                          <p:spTgt spid="6"/>
                                        </p:tgtEl>
                                        <p:attrNameLst>
                                          <p:attrName>ppt_x</p:attrName>
                                        </p:attrNameLst>
                                      </p:cBhvr>
                                      <p:tavLst>
                                        <p:tav tm="0">
                                          <p:val>
                                            <p:strVal val="ppt_x"/>
                                          </p:val>
                                        </p:tav>
                                        <p:tav tm="100000">
                                          <p:val>
                                            <p:strVal val="ppt_x"/>
                                          </p:val>
                                        </p:tav>
                                      </p:tavLst>
                                    </p:anim>
                                    <p:anim calcmode="lin" valueType="num">
                                      <p:cBhvr>
                                        <p:cTn id="36" dur="1000"/>
                                        <p:tgtEl>
                                          <p:spTgt spid="6"/>
                                        </p:tgtEl>
                                        <p:attrNameLst>
                                          <p:attrName>ppt_y</p:attrName>
                                        </p:attrNameLst>
                                      </p:cBhvr>
                                      <p:tavLst>
                                        <p:tav tm="0">
                                          <p:val>
                                            <p:strVal val="ppt_y"/>
                                          </p:val>
                                        </p:tav>
                                        <p:tav tm="100000">
                                          <p:val>
                                            <p:strVal val="ppt_y+.1"/>
                                          </p:val>
                                        </p:tav>
                                      </p:tavLst>
                                    </p:anim>
                                    <p:set>
                                      <p:cBhvr>
                                        <p:cTn id="37" dur="1" fill="hold">
                                          <p:stCondLst>
                                            <p:cond delay="999"/>
                                          </p:stCondLst>
                                        </p:cTn>
                                        <p:tgtEl>
                                          <p:spTgt spid="6"/>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7"/>
                                        </p:tgtEl>
                                      </p:cBhvr>
                                    </p:animEffect>
                                    <p:anim calcmode="lin" valueType="num">
                                      <p:cBhvr>
                                        <p:cTn id="40" dur="1000"/>
                                        <p:tgtEl>
                                          <p:spTgt spid="7"/>
                                        </p:tgtEl>
                                        <p:attrNameLst>
                                          <p:attrName>ppt_x</p:attrName>
                                        </p:attrNameLst>
                                      </p:cBhvr>
                                      <p:tavLst>
                                        <p:tav tm="0">
                                          <p:val>
                                            <p:strVal val="ppt_x"/>
                                          </p:val>
                                        </p:tav>
                                        <p:tav tm="100000">
                                          <p:val>
                                            <p:strVal val="ppt_x"/>
                                          </p:val>
                                        </p:tav>
                                      </p:tavLst>
                                    </p:anim>
                                    <p:anim calcmode="lin" valueType="num">
                                      <p:cBhvr>
                                        <p:cTn id="41" dur="1000"/>
                                        <p:tgtEl>
                                          <p:spTgt spid="7"/>
                                        </p:tgtEl>
                                        <p:attrNameLst>
                                          <p:attrName>ppt_y</p:attrName>
                                        </p:attrNameLst>
                                      </p:cBhvr>
                                      <p:tavLst>
                                        <p:tav tm="0">
                                          <p:val>
                                            <p:strVal val="ppt_y"/>
                                          </p:val>
                                        </p:tav>
                                        <p:tav tm="100000">
                                          <p:val>
                                            <p:strVal val="ppt_y+.1"/>
                                          </p:val>
                                        </p:tav>
                                      </p:tavLst>
                                    </p:anim>
                                    <p:set>
                                      <p:cBhvr>
                                        <p:cTn id="42" dur="1" fill="hold">
                                          <p:stCondLst>
                                            <p:cond delay="999"/>
                                          </p:stCondLst>
                                        </p:cTn>
                                        <p:tgtEl>
                                          <p:spTgt spid="7"/>
                                        </p:tgtEl>
                                        <p:attrNameLst>
                                          <p:attrName>style.visibility</p:attrName>
                                        </p:attrNameLst>
                                      </p:cBhvr>
                                      <p:to>
                                        <p:strVal val="hidden"/>
                                      </p:to>
                                    </p:set>
                                  </p:childTnLst>
                                </p:cTn>
                              </p:par>
                            </p:childTnLst>
                          </p:cTn>
                        </p:par>
                        <p:par>
                          <p:cTn id="43" fill="hold">
                            <p:stCondLst>
                              <p:cond delay="1000"/>
                            </p:stCondLst>
                            <p:childTnLst>
                              <p:par>
                                <p:cTn id="44" presetID="42" presetClass="exit" presetSubtype="0" fill="hold" grpId="1" nodeType="afterEffect">
                                  <p:stCondLst>
                                    <p:cond delay="0"/>
                                  </p:stCondLst>
                                  <p:childTnLst>
                                    <p:animEffect transition="out" filter="fade">
                                      <p:cBhvr>
                                        <p:cTn id="45" dur="500"/>
                                        <p:tgtEl>
                                          <p:spTgt spid="4"/>
                                        </p:tgtEl>
                                      </p:cBhvr>
                                    </p:animEffect>
                                    <p:anim calcmode="lin" valueType="num">
                                      <p:cBhvr>
                                        <p:cTn id="46" dur="500"/>
                                        <p:tgtEl>
                                          <p:spTgt spid="4"/>
                                        </p:tgtEl>
                                        <p:attrNameLst>
                                          <p:attrName>ppt_x</p:attrName>
                                        </p:attrNameLst>
                                      </p:cBhvr>
                                      <p:tavLst>
                                        <p:tav tm="0">
                                          <p:val>
                                            <p:strVal val="ppt_x"/>
                                          </p:val>
                                        </p:tav>
                                        <p:tav tm="100000">
                                          <p:val>
                                            <p:strVal val="ppt_x"/>
                                          </p:val>
                                        </p:tav>
                                      </p:tavLst>
                                    </p:anim>
                                    <p:anim calcmode="lin" valueType="num">
                                      <p:cBhvr>
                                        <p:cTn id="47" dur="500"/>
                                        <p:tgtEl>
                                          <p:spTgt spid="4"/>
                                        </p:tgtEl>
                                        <p:attrNameLst>
                                          <p:attrName>ppt_y</p:attrName>
                                        </p:attrNameLst>
                                      </p:cBhvr>
                                      <p:tavLst>
                                        <p:tav tm="0">
                                          <p:val>
                                            <p:strVal val="ppt_y"/>
                                          </p:val>
                                        </p:tav>
                                        <p:tav tm="100000">
                                          <p:val>
                                            <p:strVal val="ppt_y+.1"/>
                                          </p:val>
                                        </p:tav>
                                      </p:tavLst>
                                    </p:anim>
                                    <p:set>
                                      <p:cBhvr>
                                        <p:cTn id="48" dur="1" fill="hold">
                                          <p:stCondLst>
                                            <p:cond delay="499"/>
                                          </p:stCondLst>
                                        </p:cTn>
                                        <p:tgtEl>
                                          <p:spTgt spid="4"/>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116F-50A3-316E-045A-37AA04BDC02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683835" y="1408683"/>
            <a:ext cx="3886200" cy="5029200"/>
          </a:xfrm>
          <a:prstGeom prst="rect">
            <a:avLst/>
          </a:prstGeom>
          <a:ln w="28575">
            <a:solidFill>
              <a:schemeClr val="tx1"/>
            </a:solidFill>
          </a:ln>
        </p:spPr>
      </p:pic>
      <p:sp>
        <p:nvSpPr>
          <p:cNvPr id="8" name="TextBox 7">
            <a:extLst>
              <a:ext uri="{FF2B5EF4-FFF2-40B4-BE49-F238E27FC236}">
                <a16:creationId xmlns:a16="http://schemas.microsoft.com/office/drawing/2014/main" id="{00847F22-F8FA-B97B-BEF8-3C2E3D6842DD}"/>
              </a:ext>
            </a:extLst>
          </p:cNvPr>
          <p:cNvSpPr txBox="1"/>
          <p:nvPr/>
        </p:nvSpPr>
        <p:spPr>
          <a:xfrm>
            <a:off x="6130928" y="1344168"/>
            <a:ext cx="5333815" cy="2031325"/>
          </a:xfrm>
          <a:prstGeom prst="rect">
            <a:avLst/>
          </a:prstGeom>
          <a:solidFill>
            <a:schemeClr val="tx1"/>
          </a:solidFill>
          <a:ln w="41275">
            <a:solidFill>
              <a:srgbClr val="7030A0"/>
            </a:solidFill>
          </a:ln>
        </p:spPr>
        <p:txBody>
          <a:bodyPr wrap="square" rtlCol="0">
            <a:spAutoFit/>
          </a:bodyPr>
          <a:lstStyle/>
          <a:p>
            <a:r>
              <a:rPr lang="en-US" dirty="0">
                <a:solidFill>
                  <a:schemeClr val="bg1"/>
                </a:solidFill>
                <a:latin typeface="Abadi" panose="020B0604020104020204" pitchFamily="34" charset="0"/>
              </a:rPr>
              <a:t>CONDUCTS RESEARH ON HOW PHYSICAL CONTACT (E.G., HUGGING) IS RELATED TO ATTACHMENT STYLES, GENDER, AND PHYSICAL AND MENTAL HEALTH. ALSO INTERESTED IN SOCIAL INFLUENCE, RELATIONSHIPS, AND FUNCTION OF BEHAVIORS SUCH AS ADULT CRYING, TICKLING, AND SWEARING.</a:t>
            </a:r>
          </a:p>
        </p:txBody>
      </p:sp>
      <p:sp>
        <p:nvSpPr>
          <p:cNvPr id="9" name="TextBox 8">
            <a:extLst>
              <a:ext uri="{FF2B5EF4-FFF2-40B4-BE49-F238E27FC236}">
                <a16:creationId xmlns:a16="http://schemas.microsoft.com/office/drawing/2014/main" id="{3CAD097F-D442-5B33-86B0-B499A8718009}"/>
              </a:ext>
            </a:extLst>
          </p:cNvPr>
          <p:cNvSpPr txBox="1"/>
          <p:nvPr/>
        </p:nvSpPr>
        <p:spPr>
          <a:xfrm>
            <a:off x="6096000" y="3517374"/>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Physical contact</a:t>
            </a:r>
          </a:p>
        </p:txBody>
      </p:sp>
      <p:sp>
        <p:nvSpPr>
          <p:cNvPr id="10" name="TextBox 9">
            <a:extLst>
              <a:ext uri="{FF2B5EF4-FFF2-40B4-BE49-F238E27FC236}">
                <a16:creationId xmlns:a16="http://schemas.microsoft.com/office/drawing/2014/main" id="{D52701ED-1714-38D7-4F52-D11EB51BD274}"/>
              </a:ext>
            </a:extLst>
          </p:cNvPr>
          <p:cNvSpPr txBox="1"/>
          <p:nvPr/>
        </p:nvSpPr>
        <p:spPr>
          <a:xfrm>
            <a:off x="6400800" y="4249265"/>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Attachment styles</a:t>
            </a:r>
          </a:p>
        </p:txBody>
      </p:sp>
      <p:sp>
        <p:nvSpPr>
          <p:cNvPr id="11" name="TextBox 10">
            <a:extLst>
              <a:ext uri="{FF2B5EF4-FFF2-40B4-BE49-F238E27FC236}">
                <a16:creationId xmlns:a16="http://schemas.microsoft.com/office/drawing/2014/main" id="{82F45340-000C-F456-C2F6-7F98FAABF7C0}"/>
              </a:ext>
            </a:extLst>
          </p:cNvPr>
          <p:cNvSpPr txBox="1"/>
          <p:nvPr/>
        </p:nvSpPr>
        <p:spPr>
          <a:xfrm>
            <a:off x="6130928" y="4977453"/>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Social influence</a:t>
            </a:r>
          </a:p>
        </p:txBody>
      </p:sp>
      <p:sp>
        <p:nvSpPr>
          <p:cNvPr id="12" name="TextBox 11">
            <a:extLst>
              <a:ext uri="{FF2B5EF4-FFF2-40B4-BE49-F238E27FC236}">
                <a16:creationId xmlns:a16="http://schemas.microsoft.com/office/drawing/2014/main" id="{13EDA60B-49EC-8BC0-042A-892DAA35F346}"/>
              </a:ext>
            </a:extLst>
          </p:cNvPr>
          <p:cNvSpPr txBox="1"/>
          <p:nvPr/>
        </p:nvSpPr>
        <p:spPr>
          <a:xfrm>
            <a:off x="6400800" y="5705992"/>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Gender differences</a:t>
            </a:r>
          </a:p>
        </p:txBody>
      </p:sp>
      <p:sp>
        <p:nvSpPr>
          <p:cNvPr id="24" name="Title 1">
            <a:extLst>
              <a:ext uri="{FF2B5EF4-FFF2-40B4-BE49-F238E27FC236}">
                <a16:creationId xmlns:a16="http://schemas.microsoft.com/office/drawing/2014/main" id="{D375DA0B-9875-DE1D-E15E-5D32320FFD13}"/>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a:solidFill>
                  <a:schemeClr val="bg1"/>
                </a:solidFill>
              </a:rPr>
              <a:t>Dr. Carrie lane</a:t>
            </a:r>
            <a:br>
              <a:rPr lang="en-US" b="1" cap="small" dirty="0">
                <a:solidFill>
                  <a:schemeClr val="bg1"/>
                </a:solidFill>
              </a:rPr>
            </a:br>
            <a:r>
              <a:rPr lang="en-US" sz="2400" cap="small" dirty="0">
                <a:solidFill>
                  <a:schemeClr val="bg1"/>
                </a:solidFill>
              </a:rPr>
              <a:t>Teaching assistant Professor</a:t>
            </a:r>
          </a:p>
        </p:txBody>
      </p:sp>
      <p:pic>
        <p:nvPicPr>
          <p:cNvPr id="25" name="Picture 4" descr="C Lane">
            <a:extLst>
              <a:ext uri="{FF2B5EF4-FFF2-40B4-BE49-F238E27FC236}">
                <a16:creationId xmlns:a16="http://schemas.microsoft.com/office/drawing/2014/main" id="{F8F58F69-3B17-2CDA-7FFC-351ABB3AAC50}"/>
              </a:ext>
            </a:extLst>
          </p:cNvPr>
          <p:cNvPicPr>
            <a:picLocks noChangeArrowheads="1"/>
          </p:cNvPicPr>
          <p:nvPr/>
        </p:nvPicPr>
        <p:blipFill rotWithShape="1">
          <a:blip r:embed="rId5">
            <a:extLst>
              <a:ext uri="{28A0092B-C50C-407E-A947-70E740481C1C}">
                <a14:useLocalDpi xmlns:a14="http://schemas.microsoft.com/office/drawing/2010/main" val="0"/>
              </a:ext>
            </a:extLst>
          </a:blip>
          <a:srcRect t="12001" b="13093"/>
          <a:stretch/>
        </p:blipFill>
        <p:spPr bwMode="auto">
          <a:xfrm>
            <a:off x="1490472" y="1344168"/>
            <a:ext cx="3429000" cy="3886200"/>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072C13F9-B303-594B-D52E-3C36CE7F76B0}"/>
              </a:ext>
            </a:extLst>
          </p:cNvPr>
          <p:cNvGrpSpPr/>
          <p:nvPr/>
        </p:nvGrpSpPr>
        <p:grpSpPr>
          <a:xfrm>
            <a:off x="685800" y="365760"/>
            <a:ext cx="10778944" cy="621846"/>
            <a:chOff x="831719" y="3702807"/>
            <a:chExt cx="10778944" cy="621846"/>
          </a:xfrm>
        </p:grpSpPr>
        <p:sp>
          <p:nvSpPr>
            <p:cNvPr id="27" name="Arrow: Chevron 26">
              <a:extLst>
                <a:ext uri="{FF2B5EF4-FFF2-40B4-BE49-F238E27FC236}">
                  <a16:creationId xmlns:a16="http://schemas.microsoft.com/office/drawing/2014/main" id="{DF205A5B-3AB1-A951-E732-516E612C5C9C}"/>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8" name="Arrow: Chevron 27">
              <a:extLst>
                <a:ext uri="{FF2B5EF4-FFF2-40B4-BE49-F238E27FC236}">
                  <a16:creationId xmlns:a16="http://schemas.microsoft.com/office/drawing/2014/main" id="{0F750B33-2952-2A72-BF14-7BB5F35E1120}"/>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9" name="Arrow: Chevron 28">
              <a:extLst>
                <a:ext uri="{FF2B5EF4-FFF2-40B4-BE49-F238E27FC236}">
                  <a16:creationId xmlns:a16="http://schemas.microsoft.com/office/drawing/2014/main" id="{EB4B7B86-2FF3-C561-AF85-E18B73965695}"/>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30" name="Arrow: Chevron 29">
              <a:extLst>
                <a:ext uri="{FF2B5EF4-FFF2-40B4-BE49-F238E27FC236}">
                  <a16:creationId xmlns:a16="http://schemas.microsoft.com/office/drawing/2014/main" id="{D66F2CDC-A80B-7BC9-2C39-33D13EC1EC12}"/>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extLst>
      <p:ext uri="{BB962C8B-B14F-4D97-AF65-F5344CB8AC3E}">
        <p14:creationId xmlns:p14="http://schemas.microsoft.com/office/powerpoint/2010/main" val="3974188117"/>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9"/>
                                        </p:tgtEl>
                                      </p:cBhvr>
                                    </p:animEffect>
                                    <p:anim calcmode="lin" valueType="num">
                                      <p:cBhvr>
                                        <p:cTn id="36" dur="1000"/>
                                        <p:tgtEl>
                                          <p:spTgt spid="9"/>
                                        </p:tgtEl>
                                        <p:attrNameLst>
                                          <p:attrName>ppt_x</p:attrName>
                                        </p:attrNameLst>
                                      </p:cBhvr>
                                      <p:tavLst>
                                        <p:tav tm="0">
                                          <p:val>
                                            <p:strVal val="ppt_x"/>
                                          </p:val>
                                        </p:tav>
                                        <p:tav tm="100000">
                                          <p:val>
                                            <p:strVal val="ppt_x"/>
                                          </p:val>
                                        </p:tav>
                                      </p:tavLst>
                                    </p:anim>
                                    <p:anim calcmode="lin" valueType="num">
                                      <p:cBhvr>
                                        <p:cTn id="37" dur="1000"/>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0"/>
                                        </p:tgtEl>
                                      </p:cBhvr>
                                    </p:animEffect>
                                    <p:anim calcmode="lin" valueType="num">
                                      <p:cBhvr>
                                        <p:cTn id="41" dur="1000"/>
                                        <p:tgtEl>
                                          <p:spTgt spid="10"/>
                                        </p:tgtEl>
                                        <p:attrNameLst>
                                          <p:attrName>ppt_x</p:attrName>
                                        </p:attrNameLst>
                                      </p:cBhvr>
                                      <p:tavLst>
                                        <p:tav tm="0">
                                          <p:val>
                                            <p:strVal val="ppt_x"/>
                                          </p:val>
                                        </p:tav>
                                        <p:tav tm="100000">
                                          <p:val>
                                            <p:strVal val="ppt_x"/>
                                          </p:val>
                                        </p:tav>
                                      </p:tavLst>
                                    </p:anim>
                                    <p:anim calcmode="lin" valueType="num">
                                      <p:cBhvr>
                                        <p:cTn id="42" dur="1000"/>
                                        <p:tgtEl>
                                          <p:spTgt spid="10"/>
                                        </p:tgtEl>
                                        <p:attrNameLst>
                                          <p:attrName>ppt_y</p:attrName>
                                        </p:attrNameLst>
                                      </p:cBhvr>
                                      <p:tavLst>
                                        <p:tav tm="0">
                                          <p:val>
                                            <p:strVal val="ppt_y"/>
                                          </p:val>
                                        </p:tav>
                                        <p:tav tm="100000">
                                          <p:val>
                                            <p:strVal val="ppt_y+.1"/>
                                          </p:val>
                                        </p:tav>
                                      </p:tavLst>
                                    </p:anim>
                                    <p:set>
                                      <p:cBhvr>
                                        <p:cTn id="43" dur="1" fill="hold">
                                          <p:stCondLst>
                                            <p:cond delay="999"/>
                                          </p:stCondLst>
                                        </p:cTn>
                                        <p:tgtEl>
                                          <p:spTgt spid="10"/>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1"/>
                                        </p:tgtEl>
                                      </p:cBhvr>
                                    </p:animEffect>
                                    <p:anim calcmode="lin" valueType="num">
                                      <p:cBhvr>
                                        <p:cTn id="46" dur="1000"/>
                                        <p:tgtEl>
                                          <p:spTgt spid="11"/>
                                        </p:tgtEl>
                                        <p:attrNameLst>
                                          <p:attrName>ppt_x</p:attrName>
                                        </p:attrNameLst>
                                      </p:cBhvr>
                                      <p:tavLst>
                                        <p:tav tm="0">
                                          <p:val>
                                            <p:strVal val="ppt_x"/>
                                          </p:val>
                                        </p:tav>
                                        <p:tav tm="100000">
                                          <p:val>
                                            <p:strVal val="ppt_x"/>
                                          </p:val>
                                        </p:tav>
                                      </p:tavLst>
                                    </p:anim>
                                    <p:anim calcmode="lin" valueType="num">
                                      <p:cBhvr>
                                        <p:cTn id="47" dur="1000"/>
                                        <p:tgtEl>
                                          <p:spTgt spid="11"/>
                                        </p:tgtEl>
                                        <p:attrNameLst>
                                          <p:attrName>ppt_y</p:attrName>
                                        </p:attrNameLst>
                                      </p:cBhvr>
                                      <p:tavLst>
                                        <p:tav tm="0">
                                          <p:val>
                                            <p:strVal val="ppt_y"/>
                                          </p:val>
                                        </p:tav>
                                        <p:tav tm="100000">
                                          <p:val>
                                            <p:strVal val="ppt_y+.1"/>
                                          </p:val>
                                        </p:tav>
                                      </p:tavLst>
                                    </p:anim>
                                    <p:set>
                                      <p:cBhvr>
                                        <p:cTn id="48" dur="1" fill="hold">
                                          <p:stCondLst>
                                            <p:cond delay="999"/>
                                          </p:stCondLst>
                                        </p:cTn>
                                        <p:tgtEl>
                                          <p:spTgt spid="11"/>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2"/>
                                        </p:tgtEl>
                                      </p:cBhvr>
                                    </p:animEffect>
                                    <p:anim calcmode="lin" valueType="num">
                                      <p:cBhvr>
                                        <p:cTn id="51" dur="1000"/>
                                        <p:tgtEl>
                                          <p:spTgt spid="12"/>
                                        </p:tgtEl>
                                        <p:attrNameLst>
                                          <p:attrName>ppt_x</p:attrName>
                                        </p:attrNameLst>
                                      </p:cBhvr>
                                      <p:tavLst>
                                        <p:tav tm="0">
                                          <p:val>
                                            <p:strVal val="ppt_x"/>
                                          </p:val>
                                        </p:tav>
                                        <p:tav tm="100000">
                                          <p:val>
                                            <p:strVal val="ppt_x"/>
                                          </p:val>
                                        </p:tav>
                                      </p:tavLst>
                                    </p:anim>
                                    <p:anim calcmode="lin" valueType="num">
                                      <p:cBhvr>
                                        <p:cTn id="52" dur="1000"/>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8"/>
                                        </p:tgtEl>
                                      </p:cBhvr>
                                    </p:animEffect>
                                    <p:anim calcmode="lin" valueType="num">
                                      <p:cBhvr>
                                        <p:cTn id="57" dur="500"/>
                                        <p:tgtEl>
                                          <p:spTgt spid="8"/>
                                        </p:tgtEl>
                                        <p:attrNameLst>
                                          <p:attrName>ppt_x</p:attrName>
                                        </p:attrNameLst>
                                      </p:cBhvr>
                                      <p:tavLst>
                                        <p:tav tm="0">
                                          <p:val>
                                            <p:strVal val="ppt_x"/>
                                          </p:val>
                                        </p:tav>
                                        <p:tav tm="100000">
                                          <p:val>
                                            <p:strVal val="ppt_x"/>
                                          </p:val>
                                        </p:tav>
                                      </p:tavLst>
                                    </p:anim>
                                    <p:anim calcmode="lin" valueType="num">
                                      <p:cBhvr>
                                        <p:cTn id="58" dur="500"/>
                                        <p:tgtEl>
                                          <p:spTgt spid="8"/>
                                        </p:tgtEl>
                                        <p:attrNameLst>
                                          <p:attrName>ppt_y</p:attrName>
                                        </p:attrNameLst>
                                      </p:cBhvr>
                                      <p:tavLst>
                                        <p:tav tm="0">
                                          <p:val>
                                            <p:strVal val="ppt_y"/>
                                          </p:val>
                                        </p:tav>
                                        <p:tav tm="100000">
                                          <p:val>
                                            <p:strVal val="ppt_y+.1"/>
                                          </p:val>
                                        </p:tav>
                                      </p:tavLst>
                                    </p:anim>
                                    <p:set>
                                      <p:cBhvr>
                                        <p:cTn id="59" dur="1" fill="hold">
                                          <p:stCondLst>
                                            <p:cond delay="499"/>
                                          </p:stCondLst>
                                        </p:cTn>
                                        <p:tgtEl>
                                          <p:spTgt spid="8"/>
                                        </p:tgtEl>
                                        <p:attrNameLst>
                                          <p:attrName>style.visibility</p:attrName>
                                        </p:attrNameLst>
                                      </p:cBhvr>
                                      <p:to>
                                        <p:strVal val="hidden"/>
                                      </p:to>
                                    </p:set>
                                  </p:childTnLst>
                                </p:cTn>
                              </p:par>
                              <p:par>
                                <p:cTn id="60" presetID="21" presetClass="entr" presetSubtype="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heel(1)">
                                      <p:cBhvr>
                                        <p:cTn id="6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873EFAD-F355-4569-A4A8-D6FAA98A6417}"/>
              </a:ext>
            </a:extLst>
          </p:cNvPr>
          <p:cNvPicPr>
            <a:picLocks noChangeAspect="1"/>
          </p:cNvPicPr>
          <p:nvPr/>
        </p:nvPicPr>
        <p:blipFill>
          <a:blip r:embed="rId4"/>
          <a:stretch>
            <a:fillRect/>
          </a:stretch>
        </p:blipFill>
        <p:spPr>
          <a:xfrm>
            <a:off x="6680148" y="1408683"/>
            <a:ext cx="3893574" cy="5029200"/>
          </a:xfrm>
          <a:prstGeom prst="rect">
            <a:avLst/>
          </a:prstGeom>
          <a:ln w="28575">
            <a:solidFill>
              <a:schemeClr val="tx1"/>
            </a:solidFill>
          </a:ln>
        </p:spPr>
      </p:pic>
      <p:sp>
        <p:nvSpPr>
          <p:cNvPr id="3" name="TextBox 2">
            <a:extLst>
              <a:ext uri="{FF2B5EF4-FFF2-40B4-BE49-F238E27FC236}">
                <a16:creationId xmlns:a16="http://schemas.microsoft.com/office/drawing/2014/main" id="{7B2F4340-8C23-4321-8891-6170B2B692B7}"/>
              </a:ext>
            </a:extLst>
          </p:cNvPr>
          <p:cNvSpPr txBox="1"/>
          <p:nvPr/>
        </p:nvSpPr>
        <p:spPr>
          <a:xfrm>
            <a:off x="6096000" y="1344168"/>
            <a:ext cx="4572000" cy="1200329"/>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Our lab is focused on designing safe, healthier, and enjoyable work environments.</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2901059"/>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Occupational Health Psychology</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362041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Ergonomics</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4334749"/>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Quantitative Research Methods</a:t>
            </a:r>
          </a:p>
        </p:txBody>
      </p:sp>
      <p:pic>
        <p:nvPicPr>
          <p:cNvPr id="19" name="Picture 18">
            <a:extLst>
              <a:ext uri="{FF2B5EF4-FFF2-40B4-BE49-F238E27FC236}">
                <a16:creationId xmlns:a16="http://schemas.microsoft.com/office/drawing/2014/main" id="{7B262FCD-257C-41CB-8CDE-CCCF30DE154C}"/>
              </a:ext>
            </a:extLst>
          </p:cNvPr>
          <p:cNvPicPr>
            <a:picLocks/>
          </p:cNvPicPr>
          <p:nvPr/>
        </p:nvPicPr>
        <p:blipFill rotWithShape="1">
          <a:blip r:embed="rId5">
            <a:extLst>
              <a:ext uri="{28A0092B-C50C-407E-A947-70E740481C1C}">
                <a14:useLocalDpi xmlns:a14="http://schemas.microsoft.com/office/drawing/2010/main" val="0"/>
              </a:ext>
            </a:extLst>
          </a:blip>
          <a:srcRect t="6176" b="18332"/>
          <a:stretch/>
        </p:blipFill>
        <p:spPr>
          <a:xfrm>
            <a:off x="1490472" y="1344168"/>
            <a:ext cx="3429000" cy="3886200"/>
          </a:xfrm>
          <a:prstGeom prst="rect">
            <a:avLst/>
          </a:prstGeom>
          <a:ln w="28575">
            <a:solidFill>
              <a:schemeClr val="bg1">
                <a:lumMod val="50000"/>
              </a:schemeClr>
            </a:solidFill>
          </a:ln>
        </p:spPr>
      </p:pic>
      <p:sp>
        <p:nvSpPr>
          <p:cNvPr id="22" name="Title 1">
            <a:extLst>
              <a:ext uri="{FF2B5EF4-FFF2-40B4-BE49-F238E27FC236}">
                <a16:creationId xmlns:a16="http://schemas.microsoft.com/office/drawing/2014/main" id="{70156171-F405-412E-893B-C889B0AD2F4C}"/>
              </a:ext>
            </a:extLst>
          </p:cNvPr>
          <p:cNvSpPr>
            <a:spLocks noGrp="1"/>
          </p:cNvSpPr>
          <p:nvPr>
            <p:ph type="title"/>
          </p:nvPr>
        </p:nvSpPr>
        <p:spPr>
          <a:xfrm>
            <a:off x="1368131"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a:t>
            </a:r>
            <a:r>
              <a:rPr lang="en-US" b="1" cap="small" dirty="0" err="1">
                <a:solidFill>
                  <a:schemeClr val="bg1"/>
                </a:solidFill>
              </a:rPr>
              <a:t>Jin</a:t>
            </a:r>
            <a:r>
              <a:rPr lang="en-US" b="1" cap="small" dirty="0">
                <a:solidFill>
                  <a:schemeClr val="bg1"/>
                </a:solidFill>
              </a:rPr>
              <a:t> Lee</a:t>
            </a:r>
            <a:br>
              <a:rPr lang="en-US" b="1" cap="small" dirty="0">
                <a:solidFill>
                  <a:schemeClr val="bg1"/>
                </a:solidFill>
              </a:rPr>
            </a:br>
            <a:r>
              <a:rPr lang="en-US" sz="2400" cap="small" dirty="0">
                <a:solidFill>
                  <a:schemeClr val="bg1"/>
                </a:solidFill>
              </a:rPr>
              <a:t>Associate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E9B86A5B-2CFE-45CA-83E9-04996D552EBB}"/>
              </a:ext>
            </a:extLst>
          </p:cNvPr>
          <p:cNvGrpSpPr/>
          <p:nvPr/>
        </p:nvGrpSpPr>
        <p:grpSpPr>
          <a:xfrm>
            <a:off x="685800" y="365760"/>
            <a:ext cx="10778944" cy="621846"/>
            <a:chOff x="863250" y="2712994"/>
            <a:chExt cx="10778944" cy="621846"/>
          </a:xfrm>
        </p:grpSpPr>
        <p:sp>
          <p:nvSpPr>
            <p:cNvPr id="21" name="Arrow: Chevron 20">
              <a:extLst>
                <a:ext uri="{FF2B5EF4-FFF2-40B4-BE49-F238E27FC236}">
                  <a16:creationId xmlns:a16="http://schemas.microsoft.com/office/drawing/2014/main" id="{5409A34D-EB44-4F31-907E-D5D3EC88448F}"/>
                </a:ext>
              </a:extLst>
            </p:cNvPr>
            <p:cNvSpPr/>
            <p:nvPr/>
          </p:nvSpPr>
          <p:spPr>
            <a:xfrm>
              <a:off x="863250" y="2712994"/>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3" name="Arrow: Chevron 22">
              <a:extLst>
                <a:ext uri="{FF2B5EF4-FFF2-40B4-BE49-F238E27FC236}">
                  <a16:creationId xmlns:a16="http://schemas.microsoft.com/office/drawing/2014/main" id="{1DEFB5D8-71D7-4C30-AE88-1909828997AC}"/>
                </a:ext>
              </a:extLst>
            </p:cNvPr>
            <p:cNvSpPr/>
            <p:nvPr/>
          </p:nvSpPr>
          <p:spPr>
            <a:xfrm>
              <a:off x="3542220"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4" name="Arrow: Chevron 23">
              <a:extLst>
                <a:ext uri="{FF2B5EF4-FFF2-40B4-BE49-F238E27FC236}">
                  <a16:creationId xmlns:a16="http://schemas.microsoft.com/office/drawing/2014/main" id="{9AE460ED-1648-48C8-A00C-89A28FDABD62}"/>
                </a:ext>
              </a:extLst>
            </p:cNvPr>
            <p:cNvSpPr/>
            <p:nvPr/>
          </p:nvSpPr>
          <p:spPr>
            <a:xfrm>
              <a:off x="6221191" y="2712994"/>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5" name="Arrow: Chevron 24">
              <a:extLst>
                <a:ext uri="{FF2B5EF4-FFF2-40B4-BE49-F238E27FC236}">
                  <a16:creationId xmlns:a16="http://schemas.microsoft.com/office/drawing/2014/main" id="{DE6035F8-E4BE-4269-B37A-F664FCC10AF5}"/>
                </a:ext>
              </a:extLst>
            </p:cNvPr>
            <p:cNvSpPr/>
            <p:nvPr/>
          </p:nvSpPr>
          <p:spPr>
            <a:xfrm>
              <a:off x="8900161"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1"/>
    </p:custDataLst>
    <p:extLst>
      <p:ext uri="{BB962C8B-B14F-4D97-AF65-F5344CB8AC3E}">
        <p14:creationId xmlns:p14="http://schemas.microsoft.com/office/powerpoint/2010/main" val="2925529403"/>
      </p:ext>
    </p:extLst>
  </p:cSld>
  <p:clrMapOvr>
    <a:masterClrMapping/>
  </p:clrMapOvr>
  <mc:AlternateContent xmlns:mc="http://schemas.openxmlformats.org/markup-compatibility/2006" xmlns:p14="http://schemas.microsoft.com/office/powerpoint/2010/main">
    <mc:Choice Requires="p14">
      <p:transition spd="slow" p14:dur="2000" advTm="26033"/>
    </mc:Choice>
    <mc:Fallback xmlns="">
      <p:transition spd="slow" advTm="2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0"/>
                                        <p:tgtEl>
                                          <p:spTgt spid="15"/>
                                        </p:tgtEl>
                                        <p:attrNameLst>
                                          <p:attrName>ppt_y</p:attrName>
                                        </p:attrNameLst>
                                      </p:cBhvr>
                                      <p:tavLst>
                                        <p:tav tm="0">
                                          <p:val>
                                            <p:strVal val="ppt_y"/>
                                          </p:val>
                                        </p:tav>
                                        <p:tav tm="100000">
                                          <p:val>
                                            <p:strVal val="ppt_y+.1"/>
                                          </p:val>
                                        </p:tav>
                                      </p:tavLst>
                                    </p:anim>
                                    <p:set>
                                      <p:cBhvr>
                                        <p:cTn id="37" dur="1" fill="hold">
                                          <p:stCondLst>
                                            <p:cond delay="999"/>
                                          </p:stCondLst>
                                        </p:cTn>
                                        <p:tgtEl>
                                          <p:spTgt spid="15"/>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16"/>
                                        </p:tgtEl>
                                      </p:cBhvr>
                                    </p:animEffect>
                                    <p:anim calcmode="lin" valueType="num">
                                      <p:cBhvr>
                                        <p:cTn id="40" dur="1000"/>
                                        <p:tgtEl>
                                          <p:spTgt spid="16"/>
                                        </p:tgtEl>
                                        <p:attrNameLst>
                                          <p:attrName>ppt_x</p:attrName>
                                        </p:attrNameLst>
                                      </p:cBhvr>
                                      <p:tavLst>
                                        <p:tav tm="0">
                                          <p:val>
                                            <p:strVal val="ppt_x"/>
                                          </p:val>
                                        </p:tav>
                                        <p:tav tm="100000">
                                          <p:val>
                                            <p:strVal val="ppt_x"/>
                                          </p:val>
                                        </p:tav>
                                      </p:tavLst>
                                    </p:anim>
                                    <p:anim calcmode="lin" valueType="num">
                                      <p:cBhvr>
                                        <p:cTn id="41" dur="1000"/>
                                        <p:tgtEl>
                                          <p:spTgt spid="16"/>
                                        </p:tgtEl>
                                        <p:attrNameLst>
                                          <p:attrName>ppt_y</p:attrName>
                                        </p:attrNameLst>
                                      </p:cBhvr>
                                      <p:tavLst>
                                        <p:tav tm="0">
                                          <p:val>
                                            <p:strVal val="ppt_y"/>
                                          </p:val>
                                        </p:tav>
                                        <p:tav tm="100000">
                                          <p:val>
                                            <p:strVal val="ppt_y+.1"/>
                                          </p:val>
                                        </p:tav>
                                      </p:tavLst>
                                    </p:anim>
                                    <p:set>
                                      <p:cBhvr>
                                        <p:cTn id="42" dur="1" fill="hold">
                                          <p:stCondLst>
                                            <p:cond delay="999"/>
                                          </p:stCondLst>
                                        </p:cTn>
                                        <p:tgtEl>
                                          <p:spTgt spid="16"/>
                                        </p:tgtEl>
                                        <p:attrNameLst>
                                          <p:attrName>style.visibility</p:attrName>
                                        </p:attrNameLst>
                                      </p:cBhvr>
                                      <p:to>
                                        <p:strVal val="hidden"/>
                                      </p:to>
                                    </p:set>
                                  </p:childTnLst>
                                </p:cTn>
                              </p:par>
                            </p:childTnLst>
                          </p:cTn>
                        </p:par>
                        <p:par>
                          <p:cTn id="43" fill="hold">
                            <p:stCondLst>
                              <p:cond delay="1000"/>
                            </p:stCondLst>
                            <p:childTnLst>
                              <p:par>
                                <p:cTn id="44" presetID="42" presetClass="exit" presetSubtype="0" fill="hold" grpId="1" nodeType="afterEffect">
                                  <p:stCondLst>
                                    <p:cond delay="0"/>
                                  </p:stCondLst>
                                  <p:childTnLst>
                                    <p:animEffect transition="out" filter="fade">
                                      <p:cBhvr>
                                        <p:cTn id="45" dur="500"/>
                                        <p:tgtEl>
                                          <p:spTgt spid="3"/>
                                        </p:tgtEl>
                                      </p:cBhvr>
                                    </p:animEffect>
                                    <p:anim calcmode="lin" valueType="num">
                                      <p:cBhvr>
                                        <p:cTn id="46" dur="500"/>
                                        <p:tgtEl>
                                          <p:spTgt spid="3"/>
                                        </p:tgtEl>
                                        <p:attrNameLst>
                                          <p:attrName>ppt_x</p:attrName>
                                        </p:attrNameLst>
                                      </p:cBhvr>
                                      <p:tavLst>
                                        <p:tav tm="0">
                                          <p:val>
                                            <p:strVal val="ppt_x"/>
                                          </p:val>
                                        </p:tav>
                                        <p:tav tm="100000">
                                          <p:val>
                                            <p:strVal val="ppt_x"/>
                                          </p:val>
                                        </p:tav>
                                      </p:tavLst>
                                    </p:anim>
                                    <p:anim calcmode="lin" valueType="num">
                                      <p:cBhvr>
                                        <p:cTn id="47" dur="500"/>
                                        <p:tgtEl>
                                          <p:spTgt spid="3"/>
                                        </p:tgtEl>
                                        <p:attrNameLst>
                                          <p:attrName>ppt_y</p:attrName>
                                        </p:attrNameLst>
                                      </p:cBhvr>
                                      <p:tavLst>
                                        <p:tav tm="0">
                                          <p:val>
                                            <p:strVal val="ppt_y"/>
                                          </p:val>
                                        </p:tav>
                                        <p:tav tm="100000">
                                          <p:val>
                                            <p:strVal val="ppt_y+.1"/>
                                          </p:val>
                                        </p:tav>
                                      </p:tavLst>
                                    </p:anim>
                                    <p:set>
                                      <p:cBhvr>
                                        <p:cTn id="48" dur="1" fill="hold">
                                          <p:stCondLst>
                                            <p:cond delay="499"/>
                                          </p:stCondLst>
                                        </p:cTn>
                                        <p:tgtEl>
                                          <p:spTgt spid="3"/>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013378-F3B5-4C46-A12C-86EAE39E0A99}"/>
              </a:ext>
            </a:extLst>
          </p:cNvPr>
          <p:cNvPicPr>
            <a:picLocks noChangeAspect="1"/>
          </p:cNvPicPr>
          <p:nvPr/>
        </p:nvPicPr>
        <p:blipFill>
          <a:blip r:embed="rId4"/>
          <a:stretch>
            <a:fillRect/>
          </a:stretch>
        </p:blipFill>
        <p:spPr>
          <a:xfrm>
            <a:off x="6765509" y="1375968"/>
            <a:ext cx="4005459" cy="5029200"/>
          </a:xfrm>
          <a:prstGeom prst="rect">
            <a:avLst/>
          </a:prstGeom>
          <a:ln w="28575">
            <a:solidFill>
              <a:schemeClr val="tx1"/>
            </a:solidFill>
          </a:ln>
        </p:spPr>
      </p:pic>
      <p:sp>
        <p:nvSpPr>
          <p:cNvPr id="3" name="TextBox 2">
            <a:extLst>
              <a:ext uri="{FF2B5EF4-FFF2-40B4-BE49-F238E27FC236}">
                <a16:creationId xmlns:a16="http://schemas.microsoft.com/office/drawing/2014/main" id="{7B2F4340-8C23-4321-8891-6170B2B692B7}"/>
              </a:ext>
            </a:extLst>
          </p:cNvPr>
          <p:cNvSpPr txBox="1"/>
          <p:nvPr/>
        </p:nvSpPr>
        <p:spPr>
          <a:xfrm>
            <a:off x="6106803" y="1344168"/>
            <a:ext cx="5454548" cy="1938992"/>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The visual cognition laboratory conducts research on scene perception and its real-world applications, spanning the traditional areas of perception and cognition.</a:t>
            </a:r>
          </a:p>
        </p:txBody>
      </p:sp>
      <p:grpSp>
        <p:nvGrpSpPr>
          <p:cNvPr id="9" name="Group 8">
            <a:extLst>
              <a:ext uri="{FF2B5EF4-FFF2-40B4-BE49-F238E27FC236}">
                <a16:creationId xmlns:a16="http://schemas.microsoft.com/office/drawing/2014/main" id="{D9482E07-552A-4471-BDE8-E8AABF459AFF}"/>
              </a:ext>
            </a:extLst>
          </p:cNvPr>
          <p:cNvGrpSpPr/>
          <p:nvPr/>
        </p:nvGrpSpPr>
        <p:grpSpPr>
          <a:xfrm>
            <a:off x="685800" y="365760"/>
            <a:ext cx="10778944" cy="621846"/>
            <a:chOff x="894781" y="1723181"/>
            <a:chExt cx="10778944" cy="621846"/>
          </a:xfrm>
        </p:grpSpPr>
        <p:sp>
          <p:nvSpPr>
            <p:cNvPr id="10" name="Arrow: Chevron 9">
              <a:extLst>
                <a:ext uri="{FF2B5EF4-FFF2-40B4-BE49-F238E27FC236}">
                  <a16:creationId xmlns:a16="http://schemas.microsoft.com/office/drawing/2014/main" id="{A1A6BCDE-1B72-4245-96C1-6003204D8C2C}"/>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1" name="Arrow: Chevron 10">
              <a:extLst>
                <a:ext uri="{FF2B5EF4-FFF2-40B4-BE49-F238E27FC236}">
                  <a16:creationId xmlns:a16="http://schemas.microsoft.com/office/drawing/2014/main" id="{D0B81DB5-A518-49A3-80AD-1585CECF61FE}"/>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2" name="Arrow: Chevron 11">
              <a:extLst>
                <a:ext uri="{FF2B5EF4-FFF2-40B4-BE49-F238E27FC236}">
                  <a16:creationId xmlns:a16="http://schemas.microsoft.com/office/drawing/2014/main" id="{E2CFA6DA-C30D-487F-B55B-99EE0FB05D06}"/>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13" name="Arrow: Chevron 12">
              <a:extLst>
                <a:ext uri="{FF2B5EF4-FFF2-40B4-BE49-F238E27FC236}">
                  <a16:creationId xmlns:a16="http://schemas.microsoft.com/office/drawing/2014/main" id="{33FCD85C-D5C7-4F23-8B9B-12FB775A18CD}"/>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
        <p:nvSpPr>
          <p:cNvPr id="16" name="TextBox 15">
            <a:extLst>
              <a:ext uri="{FF2B5EF4-FFF2-40B4-BE49-F238E27FC236}">
                <a16:creationId xmlns:a16="http://schemas.microsoft.com/office/drawing/2014/main" id="{C5D297F3-B8D4-41E4-A16D-76C68CA2A5EA}"/>
              </a:ext>
            </a:extLst>
          </p:cNvPr>
          <p:cNvSpPr txBox="1"/>
          <p:nvPr/>
        </p:nvSpPr>
        <p:spPr>
          <a:xfrm>
            <a:off x="6106803" y="3428903"/>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Visual Cognition</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4124961"/>
            <a:ext cx="4530660" cy="830997"/>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Human-Computer Interaction &amp; Comprehension</a:t>
            </a:r>
          </a:p>
        </p:txBody>
      </p:sp>
      <p:pic>
        <p:nvPicPr>
          <p:cNvPr id="20" name="Picture 37">
            <a:extLst>
              <a:ext uri="{FF2B5EF4-FFF2-40B4-BE49-F238E27FC236}">
                <a16:creationId xmlns:a16="http://schemas.microsoft.com/office/drawing/2014/main" id="{3CD33A39-299A-429F-B8A7-02F2EE6DA8B6}"/>
              </a:ext>
            </a:extLst>
          </p:cNvPr>
          <p:cNvPicPr>
            <a:picLocks/>
          </p:cNvPicPr>
          <p:nvPr/>
        </p:nvPicPr>
        <p:blipFill rotWithShape="1">
          <a:blip r:embed="rId5">
            <a:extLst>
              <a:ext uri="{28A0092B-C50C-407E-A947-70E740481C1C}">
                <a14:useLocalDpi xmlns:a14="http://schemas.microsoft.com/office/drawing/2010/main" val="0"/>
              </a:ext>
            </a:extLst>
          </a:blip>
          <a:srcRect t="8138" b="296"/>
          <a:stretch/>
        </p:blipFill>
        <p:spPr bwMode="auto">
          <a:xfrm>
            <a:off x="1490472" y="1344168"/>
            <a:ext cx="3429000" cy="3886200"/>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DE5294BD-224A-40C3-A1C0-47154654E62B}"/>
              </a:ext>
            </a:extLst>
          </p:cNvPr>
          <p:cNvSpPr>
            <a:spLocks noGrp="1"/>
          </p:cNvSpPr>
          <p:nvPr>
            <p:ph type="title"/>
          </p:nvPr>
        </p:nvSpPr>
        <p:spPr>
          <a:xfrm>
            <a:off x="1371600"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Les </a:t>
            </a:r>
            <a:r>
              <a:rPr lang="en-US" b="1" cap="small" dirty="0" err="1">
                <a:solidFill>
                  <a:schemeClr val="bg1"/>
                </a:solidFill>
              </a:rPr>
              <a:t>Loschky</a:t>
            </a:r>
            <a:br>
              <a:rPr lang="en-US" b="1" cap="small" dirty="0">
                <a:solidFill>
                  <a:schemeClr val="bg1"/>
                </a:solidFill>
              </a:rPr>
            </a:br>
            <a:r>
              <a:rPr lang="en-US" sz="2400" cap="small" dirty="0">
                <a:solidFill>
                  <a:schemeClr val="bg1"/>
                </a:solidFill>
              </a:rPr>
              <a:t>Professor</a:t>
            </a:r>
            <a:endParaRPr lang="en-US" cap="small" dirty="0">
              <a:solidFill>
                <a:schemeClr val="bg1"/>
              </a:solidFill>
            </a:endParaRPr>
          </a:p>
        </p:txBody>
      </p:sp>
    </p:spTree>
    <p:custDataLst>
      <p:tags r:id="rId1"/>
    </p:custDataLst>
    <p:extLst>
      <p:ext uri="{BB962C8B-B14F-4D97-AF65-F5344CB8AC3E}">
        <p14:creationId xmlns:p14="http://schemas.microsoft.com/office/powerpoint/2010/main" val="3701322666"/>
      </p:ext>
    </p:extLst>
  </p:cSld>
  <p:clrMapOvr>
    <a:masterClrMapping/>
  </p:clrMapOvr>
  <mc:AlternateContent xmlns:mc="http://schemas.openxmlformats.org/markup-compatibility/2006" xmlns:p14="http://schemas.microsoft.com/office/powerpoint/2010/main">
    <mc:Choice Requires="p14">
      <p:transition spd="slow" p14:dur="2000" advTm="25182"/>
    </mc:Choice>
    <mc:Fallback xmlns="">
      <p:transition spd="slow" advTm="2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6"/>
                                        </p:tgtEl>
                                      </p:cBhvr>
                                    </p:animEffect>
                                    <p:anim calcmode="lin" valueType="num">
                                      <p:cBhvr>
                                        <p:cTn id="24" dur="1000"/>
                                        <p:tgtEl>
                                          <p:spTgt spid="16"/>
                                        </p:tgtEl>
                                        <p:attrNameLst>
                                          <p:attrName>ppt_x</p:attrName>
                                        </p:attrNameLst>
                                      </p:cBhvr>
                                      <p:tavLst>
                                        <p:tav tm="0">
                                          <p:val>
                                            <p:strVal val="ppt_x"/>
                                          </p:val>
                                        </p:tav>
                                        <p:tav tm="100000">
                                          <p:val>
                                            <p:strVal val="ppt_x"/>
                                          </p:val>
                                        </p:tav>
                                      </p:tavLst>
                                    </p:anim>
                                    <p:anim calcmode="lin" valueType="num">
                                      <p:cBhvr>
                                        <p:cTn id="25" dur="1000"/>
                                        <p:tgtEl>
                                          <p:spTgt spid="16"/>
                                        </p:tgtEl>
                                        <p:attrNameLst>
                                          <p:attrName>ppt_y</p:attrName>
                                        </p:attrNameLst>
                                      </p:cBhvr>
                                      <p:tavLst>
                                        <p:tav tm="0">
                                          <p:val>
                                            <p:strVal val="ppt_y"/>
                                          </p:val>
                                        </p:tav>
                                        <p:tav tm="100000">
                                          <p:val>
                                            <p:strVal val="ppt_y+.1"/>
                                          </p:val>
                                        </p:tav>
                                      </p:tavLst>
                                    </p:anim>
                                    <p:set>
                                      <p:cBhvr>
                                        <p:cTn id="26" dur="1" fill="hold">
                                          <p:stCondLst>
                                            <p:cond delay="999"/>
                                          </p:stCondLst>
                                        </p:cTn>
                                        <p:tgtEl>
                                          <p:spTgt spid="16"/>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0"/>
                                        <p:tgtEl>
                                          <p:spTgt spid="17"/>
                                        </p:tgtEl>
                                        <p:attrNameLst>
                                          <p:attrName>ppt_y</p:attrName>
                                        </p:attrNameLst>
                                      </p:cBhvr>
                                      <p:tavLst>
                                        <p:tav tm="0">
                                          <p:val>
                                            <p:strVal val="ppt_y"/>
                                          </p:val>
                                        </p:tav>
                                        <p:tav tm="100000">
                                          <p:val>
                                            <p:strVal val="ppt_y+.1"/>
                                          </p:val>
                                        </p:tav>
                                      </p:tavLst>
                                    </p:anim>
                                    <p:set>
                                      <p:cBhvr>
                                        <p:cTn id="31" dur="1" fill="hold">
                                          <p:stCondLst>
                                            <p:cond delay="999"/>
                                          </p:stCondLst>
                                        </p:cTn>
                                        <p:tgtEl>
                                          <p:spTgt spid="17"/>
                                        </p:tgtEl>
                                        <p:attrNameLst>
                                          <p:attrName>style.visibility</p:attrName>
                                        </p:attrNameLst>
                                      </p:cBhvr>
                                      <p:to>
                                        <p:strVal val="hidden"/>
                                      </p:to>
                                    </p:set>
                                  </p:childTnLst>
                                </p:cTn>
                              </p:par>
                            </p:childTnLst>
                          </p:cTn>
                        </p:par>
                        <p:par>
                          <p:cTn id="32" fill="hold">
                            <p:stCondLst>
                              <p:cond delay="1000"/>
                            </p:stCondLst>
                            <p:childTnLst>
                              <p:par>
                                <p:cTn id="33" presetID="42" presetClass="exit" presetSubtype="0" fill="hold" grpId="1" nodeType="afterEffect">
                                  <p:stCondLst>
                                    <p:cond delay="0"/>
                                  </p:stCondLst>
                                  <p:childTnLst>
                                    <p:animEffect transition="out" filter="fade">
                                      <p:cBhvr>
                                        <p:cTn id="34" dur="500"/>
                                        <p:tgtEl>
                                          <p:spTgt spid="3"/>
                                        </p:tgtEl>
                                      </p:cBhvr>
                                    </p:animEffect>
                                    <p:anim calcmode="lin" valueType="num">
                                      <p:cBhvr>
                                        <p:cTn id="35" dur="500"/>
                                        <p:tgtEl>
                                          <p:spTgt spid="3"/>
                                        </p:tgtEl>
                                        <p:attrNameLst>
                                          <p:attrName>ppt_x</p:attrName>
                                        </p:attrNameLst>
                                      </p:cBhvr>
                                      <p:tavLst>
                                        <p:tav tm="0">
                                          <p:val>
                                            <p:strVal val="ppt_x"/>
                                          </p:val>
                                        </p:tav>
                                        <p:tav tm="100000">
                                          <p:val>
                                            <p:strVal val="ppt_x"/>
                                          </p:val>
                                        </p:tav>
                                      </p:tavLst>
                                    </p:anim>
                                    <p:anim calcmode="lin" valueType="num">
                                      <p:cBhvr>
                                        <p:cTn id="36" dur="500"/>
                                        <p:tgtEl>
                                          <p:spTgt spid="3"/>
                                        </p:tgtEl>
                                        <p:attrNameLst>
                                          <p:attrName>ppt_y</p:attrName>
                                        </p:attrNameLst>
                                      </p:cBhvr>
                                      <p:tavLst>
                                        <p:tav tm="0">
                                          <p:val>
                                            <p:strVal val="ppt_y"/>
                                          </p:val>
                                        </p:tav>
                                        <p:tav tm="100000">
                                          <p:val>
                                            <p:strVal val="ppt_y+.1"/>
                                          </p:val>
                                        </p:tav>
                                      </p:tavLst>
                                    </p:anim>
                                    <p:set>
                                      <p:cBhvr>
                                        <p:cTn id="37" dur="1" fill="hold">
                                          <p:stCondLst>
                                            <p:cond delay="499"/>
                                          </p:stCondLst>
                                        </p:cTn>
                                        <p:tgtEl>
                                          <p:spTgt spid="3"/>
                                        </p:tgtEl>
                                        <p:attrNameLst>
                                          <p:attrName>style.visibility</p:attrName>
                                        </p:attrNameLst>
                                      </p:cBhvr>
                                      <p:to>
                                        <p:strVal val="hidden"/>
                                      </p:to>
                                    </p:set>
                                  </p:childTnLst>
                                </p:cTn>
                              </p:par>
                              <p:par>
                                <p:cTn id="38" presetID="21" presetClass="entr" presetSubtype="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0" name="Object 19">
            <a:hlinkClick r:id="" action="ppaction://ole?verb=0"/>
            <a:extLst>
              <a:ext uri="{FF2B5EF4-FFF2-40B4-BE49-F238E27FC236}">
                <a16:creationId xmlns:a16="http://schemas.microsoft.com/office/drawing/2014/main" id="{D3258E92-2199-4F5E-B7A2-B29C6B787083}"/>
              </a:ext>
            </a:extLst>
          </p:cNvPr>
          <p:cNvGraphicFramePr>
            <a:graphicFrameLocks noChangeAspect="1"/>
          </p:cNvGraphicFramePr>
          <p:nvPr>
            <p:extLst>
              <p:ext uri="{D42A27DB-BD31-4B8C-83A1-F6EECF244321}">
                <p14:modId xmlns:p14="http://schemas.microsoft.com/office/powerpoint/2010/main" val="334470775"/>
              </p:ext>
            </p:extLst>
          </p:nvPr>
        </p:nvGraphicFramePr>
        <p:xfrm>
          <a:off x="6334818" y="2218799"/>
          <a:ext cx="5029200" cy="2828925"/>
        </p:xfrm>
        <a:graphic>
          <a:graphicData uri="http://schemas.openxmlformats.org/presentationml/2006/ole">
            <mc:AlternateContent xmlns:mc="http://schemas.openxmlformats.org/markup-compatibility/2006">
              <mc:Choice xmlns:v="urn:schemas-microsoft-com:vml" Requires="v">
                <p:oleObj spid="_x0000_s6148" name="Presentation" r:id="rId5" imgW="6096015" imgH="3429236" progId="PowerPoint.Show.12">
                  <p:embed/>
                </p:oleObj>
              </mc:Choice>
              <mc:Fallback>
                <p:oleObj name="Presentation" r:id="rId5" imgW="6096015" imgH="3429236" progId="PowerPoint.Show.12">
                  <p:embed/>
                  <p:pic>
                    <p:nvPicPr>
                      <p:cNvPr id="20" name="Object 19">
                        <a:hlinkClick r:id="" action="ppaction://ole?verb=0"/>
                        <a:extLst>
                          <a:ext uri="{FF2B5EF4-FFF2-40B4-BE49-F238E27FC236}">
                            <a16:creationId xmlns:a16="http://schemas.microsoft.com/office/drawing/2014/main" id="{D3258E92-2199-4F5E-B7A2-B29C6B787083}"/>
                          </a:ext>
                        </a:extLst>
                      </p:cNvPr>
                      <p:cNvPicPr/>
                      <p:nvPr/>
                    </p:nvPicPr>
                    <p:blipFill>
                      <a:blip r:embed="rId6"/>
                      <a:stretch>
                        <a:fillRect/>
                      </a:stretch>
                    </p:blipFill>
                    <p:spPr>
                      <a:xfrm>
                        <a:off x="6334818" y="2218799"/>
                        <a:ext cx="5029200" cy="2828925"/>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1592"/>
            <a:ext cx="4530660" cy="523220"/>
          </a:xfrm>
          <a:prstGeom prst="rect">
            <a:avLst/>
          </a:prstGeom>
          <a:solidFill>
            <a:schemeClr val="tx1"/>
          </a:solidFill>
          <a:ln w="41275">
            <a:solidFill>
              <a:srgbClr val="7030A0"/>
            </a:solidFill>
          </a:ln>
        </p:spPr>
        <p:txBody>
          <a:bodyPr wrap="square" rtlCol="0">
            <a:spAutoFit/>
          </a:bodyPr>
          <a:lstStyle/>
          <a:p>
            <a:r>
              <a:rPr lang="en-US" sz="2800" b="0" i="0" cap="small" dirty="0">
                <a:solidFill>
                  <a:schemeClr val="bg1"/>
                </a:solidFill>
                <a:effectLst/>
                <a:latin typeface="Abadi" panose="020B0604020104020204" pitchFamily="34" charset="0"/>
              </a:rPr>
              <a:t>Dr. </a:t>
            </a:r>
            <a:r>
              <a:rPr lang="en-US" sz="2800" cap="small" dirty="0">
                <a:solidFill>
                  <a:schemeClr val="bg1"/>
                </a:solidFill>
                <a:latin typeface="Abadi" panose="020B0604020104020204" pitchFamily="34" charset="0"/>
              </a:rPr>
              <a:t>Maneotis Research Lab</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2192697"/>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Prosocial Motivation &amp; Behavior</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2967335"/>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Work/Non-Work Interface</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3715871"/>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Assessment</a:t>
            </a:r>
          </a:p>
        </p:txBody>
      </p:sp>
      <p:pic>
        <p:nvPicPr>
          <p:cNvPr id="19" name="Picture 18">
            <a:extLst>
              <a:ext uri="{FF2B5EF4-FFF2-40B4-BE49-F238E27FC236}">
                <a16:creationId xmlns:a16="http://schemas.microsoft.com/office/drawing/2014/main" id="{FC866F06-85A9-4C43-84E4-EBCE6BB88676}"/>
              </a:ext>
            </a:extLst>
          </p:cNvPr>
          <p:cNvPicPr>
            <a:picLocks/>
          </p:cNvPicPr>
          <p:nvPr/>
        </p:nvPicPr>
        <p:blipFill rotWithShape="1">
          <a:blip r:embed="rId7"/>
          <a:srcRect t="2790"/>
          <a:stretch/>
        </p:blipFill>
        <p:spPr>
          <a:xfrm>
            <a:off x="1490472" y="1344168"/>
            <a:ext cx="3425484" cy="3886200"/>
          </a:xfrm>
          <a:prstGeom prst="rect">
            <a:avLst/>
          </a:prstGeom>
          <a:ln w="28575">
            <a:solidFill>
              <a:schemeClr val="bg1">
                <a:lumMod val="50000"/>
              </a:schemeClr>
            </a:solidFill>
          </a:ln>
        </p:spPr>
      </p:pic>
      <p:sp>
        <p:nvSpPr>
          <p:cNvPr id="17" name="Title 1">
            <a:extLst>
              <a:ext uri="{FF2B5EF4-FFF2-40B4-BE49-F238E27FC236}">
                <a16:creationId xmlns:a16="http://schemas.microsoft.com/office/drawing/2014/main" id="{F6208838-1991-4080-9FFA-68F13C9706CD}"/>
              </a:ext>
            </a:extLst>
          </p:cNvPr>
          <p:cNvSpPr>
            <a:spLocks noGrp="1"/>
          </p:cNvSpPr>
          <p:nvPr>
            <p:ph type="title"/>
          </p:nvPr>
        </p:nvSpPr>
        <p:spPr>
          <a:xfrm>
            <a:off x="1371600" y="5576820"/>
            <a:ext cx="3657600" cy="1069496"/>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b="1" cap="small" dirty="0">
                <a:solidFill>
                  <a:schemeClr val="bg1"/>
                </a:solidFill>
              </a:rPr>
              <a:t>Dr. Sarina Maneotis</a:t>
            </a:r>
            <a:br>
              <a:rPr lang="en-US" b="1" cap="small" dirty="0">
                <a:solidFill>
                  <a:schemeClr val="bg1"/>
                </a:solidFill>
              </a:rPr>
            </a:br>
            <a:r>
              <a:rPr lang="en-US" sz="2000" cap="small" dirty="0">
                <a:solidFill>
                  <a:schemeClr val="bg1"/>
                </a:solidFill>
              </a:rPr>
              <a:t>Teaching Assistant Professor</a:t>
            </a:r>
            <a:br>
              <a:rPr lang="en-US" sz="2000" cap="small" dirty="0">
                <a:solidFill>
                  <a:schemeClr val="bg1"/>
                </a:solidFill>
              </a:rPr>
            </a:br>
            <a:r>
              <a:rPr lang="en-US" sz="2000" cap="small" dirty="0">
                <a:solidFill>
                  <a:schemeClr val="bg1"/>
                </a:solidFill>
              </a:rPr>
              <a:t>MIOP Director</a:t>
            </a:r>
          </a:p>
        </p:txBody>
      </p:sp>
      <p:grpSp>
        <p:nvGrpSpPr>
          <p:cNvPr id="18" name="Group 17">
            <a:extLst>
              <a:ext uri="{FF2B5EF4-FFF2-40B4-BE49-F238E27FC236}">
                <a16:creationId xmlns:a16="http://schemas.microsoft.com/office/drawing/2014/main" id="{A21015DE-8B7A-495E-967E-8EADD4DAE871}"/>
              </a:ext>
            </a:extLst>
          </p:cNvPr>
          <p:cNvGrpSpPr/>
          <p:nvPr/>
        </p:nvGrpSpPr>
        <p:grpSpPr>
          <a:xfrm>
            <a:off x="685800" y="365760"/>
            <a:ext cx="10778944" cy="621846"/>
            <a:chOff x="863250" y="2712994"/>
            <a:chExt cx="10778944" cy="621846"/>
          </a:xfrm>
        </p:grpSpPr>
        <p:sp>
          <p:nvSpPr>
            <p:cNvPr id="21" name="Arrow: Chevron 20">
              <a:extLst>
                <a:ext uri="{FF2B5EF4-FFF2-40B4-BE49-F238E27FC236}">
                  <a16:creationId xmlns:a16="http://schemas.microsoft.com/office/drawing/2014/main" id="{FC9B1DEC-C1B0-42DA-80CC-85895CA1A7B3}"/>
                </a:ext>
              </a:extLst>
            </p:cNvPr>
            <p:cNvSpPr/>
            <p:nvPr/>
          </p:nvSpPr>
          <p:spPr>
            <a:xfrm>
              <a:off x="863250" y="2712994"/>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2" name="Arrow: Chevron 21">
              <a:extLst>
                <a:ext uri="{FF2B5EF4-FFF2-40B4-BE49-F238E27FC236}">
                  <a16:creationId xmlns:a16="http://schemas.microsoft.com/office/drawing/2014/main" id="{5FED2058-D56D-43AD-BF4D-A50B951E78A0}"/>
                </a:ext>
              </a:extLst>
            </p:cNvPr>
            <p:cNvSpPr/>
            <p:nvPr/>
          </p:nvSpPr>
          <p:spPr>
            <a:xfrm>
              <a:off x="3542220"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3" name="Arrow: Chevron 22">
              <a:extLst>
                <a:ext uri="{FF2B5EF4-FFF2-40B4-BE49-F238E27FC236}">
                  <a16:creationId xmlns:a16="http://schemas.microsoft.com/office/drawing/2014/main" id="{62D0519C-DE1C-4C92-894C-EFC762073424}"/>
                </a:ext>
              </a:extLst>
            </p:cNvPr>
            <p:cNvSpPr/>
            <p:nvPr/>
          </p:nvSpPr>
          <p:spPr>
            <a:xfrm>
              <a:off x="6221191" y="2712994"/>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4" name="Arrow: Chevron 23">
              <a:extLst>
                <a:ext uri="{FF2B5EF4-FFF2-40B4-BE49-F238E27FC236}">
                  <a16:creationId xmlns:a16="http://schemas.microsoft.com/office/drawing/2014/main" id="{FEA8FA8A-FE7F-432E-B518-0E428A6AD6AA}"/>
                </a:ext>
              </a:extLst>
            </p:cNvPr>
            <p:cNvSpPr/>
            <p:nvPr/>
          </p:nvSpPr>
          <p:spPr>
            <a:xfrm>
              <a:off x="8900161"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2"/>
    </p:custDataLst>
    <p:extLst>
      <p:ext uri="{BB962C8B-B14F-4D97-AF65-F5344CB8AC3E}">
        <p14:creationId xmlns:p14="http://schemas.microsoft.com/office/powerpoint/2010/main" val="4053209105"/>
      </p:ext>
    </p:extLst>
  </p:cSld>
  <p:clrMapOvr>
    <a:masterClrMapping/>
  </p:clrMapOvr>
  <mc:AlternateContent xmlns:mc="http://schemas.openxmlformats.org/markup-compatibility/2006" xmlns:p14="http://schemas.microsoft.com/office/powerpoint/2010/main">
    <mc:Choice Requires="p14">
      <p:transition spd="slow" p14:dur="2000" advTm="24974"/>
    </mc:Choice>
    <mc:Fallback xmlns="">
      <p:transition spd="slow" advTm="2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0"/>
                                        <p:tgtEl>
                                          <p:spTgt spid="15"/>
                                        </p:tgtEl>
                                        <p:attrNameLst>
                                          <p:attrName>ppt_y</p:attrName>
                                        </p:attrNameLst>
                                      </p:cBhvr>
                                      <p:tavLst>
                                        <p:tav tm="0">
                                          <p:val>
                                            <p:strVal val="ppt_y"/>
                                          </p:val>
                                        </p:tav>
                                        <p:tav tm="100000">
                                          <p:val>
                                            <p:strVal val="ppt_y+.1"/>
                                          </p:val>
                                        </p:tav>
                                      </p:tavLst>
                                    </p:anim>
                                    <p:set>
                                      <p:cBhvr>
                                        <p:cTn id="37" dur="1" fill="hold">
                                          <p:stCondLst>
                                            <p:cond delay="999"/>
                                          </p:stCondLst>
                                        </p:cTn>
                                        <p:tgtEl>
                                          <p:spTgt spid="15"/>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16"/>
                                        </p:tgtEl>
                                      </p:cBhvr>
                                    </p:animEffect>
                                    <p:anim calcmode="lin" valueType="num">
                                      <p:cBhvr>
                                        <p:cTn id="40" dur="1000"/>
                                        <p:tgtEl>
                                          <p:spTgt spid="16"/>
                                        </p:tgtEl>
                                        <p:attrNameLst>
                                          <p:attrName>ppt_x</p:attrName>
                                        </p:attrNameLst>
                                      </p:cBhvr>
                                      <p:tavLst>
                                        <p:tav tm="0">
                                          <p:val>
                                            <p:strVal val="ppt_x"/>
                                          </p:val>
                                        </p:tav>
                                        <p:tav tm="100000">
                                          <p:val>
                                            <p:strVal val="ppt_x"/>
                                          </p:val>
                                        </p:tav>
                                      </p:tavLst>
                                    </p:anim>
                                    <p:anim calcmode="lin" valueType="num">
                                      <p:cBhvr>
                                        <p:cTn id="41" dur="1000"/>
                                        <p:tgtEl>
                                          <p:spTgt spid="16"/>
                                        </p:tgtEl>
                                        <p:attrNameLst>
                                          <p:attrName>ppt_y</p:attrName>
                                        </p:attrNameLst>
                                      </p:cBhvr>
                                      <p:tavLst>
                                        <p:tav tm="0">
                                          <p:val>
                                            <p:strVal val="ppt_y"/>
                                          </p:val>
                                        </p:tav>
                                        <p:tav tm="100000">
                                          <p:val>
                                            <p:strVal val="ppt_y+.1"/>
                                          </p:val>
                                        </p:tav>
                                      </p:tavLst>
                                    </p:anim>
                                    <p:set>
                                      <p:cBhvr>
                                        <p:cTn id="42" dur="1" fill="hold">
                                          <p:stCondLst>
                                            <p:cond delay="999"/>
                                          </p:stCondLst>
                                        </p:cTn>
                                        <p:tgtEl>
                                          <p:spTgt spid="16"/>
                                        </p:tgtEl>
                                        <p:attrNameLst>
                                          <p:attrName>style.visibility</p:attrName>
                                        </p:attrNameLst>
                                      </p:cBhvr>
                                      <p:to>
                                        <p:strVal val="hidden"/>
                                      </p:to>
                                    </p:set>
                                  </p:childTnLst>
                                </p:cTn>
                              </p:par>
                            </p:childTnLst>
                          </p:cTn>
                        </p:par>
                        <p:par>
                          <p:cTn id="43" fill="hold">
                            <p:stCondLst>
                              <p:cond delay="1000"/>
                            </p:stCondLst>
                            <p:childTnLst>
                              <p:par>
                                <p:cTn id="44" presetID="42" presetClass="exit" presetSubtype="0" fill="hold" grpId="1" nodeType="afterEffect">
                                  <p:stCondLst>
                                    <p:cond delay="0"/>
                                  </p:stCondLst>
                                  <p:childTnLst>
                                    <p:animEffect transition="out" filter="fade">
                                      <p:cBhvr>
                                        <p:cTn id="45" dur="500"/>
                                        <p:tgtEl>
                                          <p:spTgt spid="3"/>
                                        </p:tgtEl>
                                      </p:cBhvr>
                                    </p:animEffect>
                                    <p:anim calcmode="lin" valueType="num">
                                      <p:cBhvr>
                                        <p:cTn id="46" dur="500"/>
                                        <p:tgtEl>
                                          <p:spTgt spid="3"/>
                                        </p:tgtEl>
                                        <p:attrNameLst>
                                          <p:attrName>ppt_x</p:attrName>
                                        </p:attrNameLst>
                                      </p:cBhvr>
                                      <p:tavLst>
                                        <p:tav tm="0">
                                          <p:val>
                                            <p:strVal val="ppt_x"/>
                                          </p:val>
                                        </p:tav>
                                        <p:tav tm="100000">
                                          <p:val>
                                            <p:strVal val="ppt_x"/>
                                          </p:val>
                                        </p:tav>
                                      </p:tavLst>
                                    </p:anim>
                                    <p:anim calcmode="lin" valueType="num">
                                      <p:cBhvr>
                                        <p:cTn id="47" dur="500"/>
                                        <p:tgtEl>
                                          <p:spTgt spid="3"/>
                                        </p:tgtEl>
                                        <p:attrNameLst>
                                          <p:attrName>ppt_y</p:attrName>
                                        </p:attrNameLst>
                                      </p:cBhvr>
                                      <p:tavLst>
                                        <p:tav tm="0">
                                          <p:val>
                                            <p:strVal val="ppt_y"/>
                                          </p:val>
                                        </p:tav>
                                        <p:tav tm="100000">
                                          <p:val>
                                            <p:strVal val="ppt_y+.1"/>
                                          </p:val>
                                        </p:tav>
                                      </p:tavLst>
                                    </p:anim>
                                    <p:set>
                                      <p:cBhvr>
                                        <p:cTn id="48" dur="1" fill="hold">
                                          <p:stCondLst>
                                            <p:cond delay="499"/>
                                          </p:stCondLst>
                                        </p:cTn>
                                        <p:tgtEl>
                                          <p:spTgt spid="3"/>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9BD9C82-2BB5-4BFC-AE4A-1FBFE7803464}"/>
              </a:ext>
            </a:extLst>
          </p:cNvPr>
          <p:cNvGraphicFramePr>
            <a:graphicFrameLocks noChangeAspect="1"/>
          </p:cNvGraphicFramePr>
          <p:nvPr>
            <p:extLst>
              <p:ext uri="{D42A27DB-BD31-4B8C-83A1-F6EECF244321}">
                <p14:modId xmlns:p14="http://schemas.microsoft.com/office/powerpoint/2010/main" val="3751335788"/>
              </p:ext>
            </p:extLst>
          </p:nvPr>
        </p:nvGraphicFramePr>
        <p:xfrm>
          <a:off x="6797284" y="1240626"/>
          <a:ext cx="3892309" cy="5037713"/>
        </p:xfrm>
        <a:graphic>
          <a:graphicData uri="http://schemas.openxmlformats.org/presentationml/2006/ole">
            <mc:AlternateContent xmlns:mc="http://schemas.openxmlformats.org/markup-compatibility/2006">
              <mc:Choice xmlns:v="urn:schemas-microsoft-com:vml" Requires="v">
                <p:oleObj spid="_x0000_s7172" name="Acrobat Document" r:id="rId5" imgW="5829165" imgH="7543680" progId="AcroExch.Document.DC">
                  <p:embed/>
                </p:oleObj>
              </mc:Choice>
              <mc:Fallback>
                <p:oleObj name="Acrobat Document" r:id="rId5" imgW="5829165" imgH="7543680" progId="AcroExch.Document.DC">
                  <p:embed/>
                  <p:pic>
                    <p:nvPicPr>
                      <p:cNvPr id="2" name="Object 1">
                        <a:extLst>
                          <a:ext uri="{FF2B5EF4-FFF2-40B4-BE49-F238E27FC236}">
                            <a16:creationId xmlns:a16="http://schemas.microsoft.com/office/drawing/2014/main" id="{19BD9C82-2BB5-4BFC-AE4A-1FBFE7803464}"/>
                          </a:ext>
                        </a:extLst>
                      </p:cNvPr>
                      <p:cNvPicPr/>
                      <p:nvPr/>
                    </p:nvPicPr>
                    <p:blipFill>
                      <a:blip r:embed="rId6"/>
                      <a:stretch>
                        <a:fillRect/>
                      </a:stretch>
                    </p:blipFill>
                    <p:spPr>
                      <a:xfrm>
                        <a:off x="6797284" y="1240626"/>
                        <a:ext cx="3892309" cy="503771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096000" y="1343117"/>
            <a:ext cx="4663440" cy="2123658"/>
          </a:xfrm>
          <a:prstGeom prst="rect">
            <a:avLst/>
          </a:prstGeom>
          <a:solidFill>
            <a:schemeClr val="tx1"/>
          </a:solidFill>
          <a:ln w="41275">
            <a:solidFill>
              <a:srgbClr val="7030A0"/>
            </a:solidFill>
          </a:ln>
        </p:spPr>
        <p:txBody>
          <a:bodyPr wrap="square" rtlCol="0">
            <a:spAutoFit/>
          </a:bodyPr>
          <a:lstStyle/>
          <a:p>
            <a:r>
              <a:rPr lang="en-US" sz="2200" cap="small" dirty="0">
                <a:solidFill>
                  <a:schemeClr val="bg1"/>
                </a:solidFill>
                <a:latin typeface="Abadi" panose="020B0604020104020204" pitchFamily="34" charset="0"/>
              </a:rPr>
              <a:t>The cognition, learning, and psychopharmacology lab is interested in the relationship between drug use (including alcohol &amp; illegal drugs) and learning abilities in a variety of tasks.</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096000" y="3710042"/>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Psychopharmacology</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335307"/>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Drugs of Abuse</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096000" y="4960572"/>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Learning</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5617676"/>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Conditioning</a:t>
            </a:r>
          </a:p>
        </p:txBody>
      </p:sp>
      <p:pic>
        <p:nvPicPr>
          <p:cNvPr id="19" name="Picture 18">
            <a:extLst>
              <a:ext uri="{FF2B5EF4-FFF2-40B4-BE49-F238E27FC236}">
                <a16:creationId xmlns:a16="http://schemas.microsoft.com/office/drawing/2014/main" id="{D34AF1BB-C66B-49A6-B294-080DB59DDCB7}"/>
              </a:ext>
            </a:extLst>
          </p:cNvPr>
          <p:cNvPicPr>
            <a:picLocks/>
          </p:cNvPicPr>
          <p:nvPr/>
        </p:nvPicPr>
        <p:blipFill rotWithShape="1">
          <a:blip r:embed="rId7">
            <a:extLst>
              <a:ext uri="{28A0092B-C50C-407E-A947-70E740481C1C}">
                <a14:useLocalDpi xmlns:a14="http://schemas.microsoft.com/office/drawing/2010/main" val="0"/>
              </a:ext>
            </a:extLst>
          </a:blip>
          <a:srcRect t="1424" b="23346"/>
          <a:stretch/>
        </p:blipFill>
        <p:spPr>
          <a:xfrm>
            <a:off x="1490472" y="1344168"/>
            <a:ext cx="3429000" cy="3886200"/>
          </a:xfrm>
          <a:prstGeom prst="rect">
            <a:avLst/>
          </a:prstGeom>
          <a:ln w="28575">
            <a:solidFill>
              <a:schemeClr val="bg1">
                <a:lumMod val="50000"/>
              </a:schemeClr>
            </a:solidFill>
          </a:ln>
        </p:spPr>
      </p:pic>
      <p:sp>
        <p:nvSpPr>
          <p:cNvPr id="21" name="TextBox 20">
            <a:extLst>
              <a:ext uri="{FF2B5EF4-FFF2-40B4-BE49-F238E27FC236}">
                <a16:creationId xmlns:a16="http://schemas.microsoft.com/office/drawing/2014/main" id="{1243EF32-B1A7-4F18-9657-BFD34BB3FC18}"/>
              </a:ext>
            </a:extLst>
          </p:cNvPr>
          <p:cNvSpPr txBox="1"/>
          <p:nvPr/>
        </p:nvSpPr>
        <p:spPr>
          <a:xfrm>
            <a:off x="6096000" y="6242945"/>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Decision-Making</a:t>
            </a:r>
          </a:p>
        </p:txBody>
      </p:sp>
      <p:sp>
        <p:nvSpPr>
          <p:cNvPr id="22" name="Title 1">
            <a:extLst>
              <a:ext uri="{FF2B5EF4-FFF2-40B4-BE49-F238E27FC236}">
                <a16:creationId xmlns:a16="http://schemas.microsoft.com/office/drawing/2014/main" id="{8456CAFA-5D9D-48C3-B4B4-A66EBD9D5FB4}"/>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a:solidFill>
                  <a:schemeClr val="bg1"/>
                </a:solidFill>
              </a:rPr>
              <a:t>Dr. Charles Pickens</a:t>
            </a:r>
            <a:br>
              <a:rPr lang="en-US" b="1" cap="small" dirty="0">
                <a:solidFill>
                  <a:schemeClr val="bg1"/>
                </a:solidFill>
              </a:rPr>
            </a:br>
            <a:r>
              <a:rPr lang="en-US" sz="2400" cap="small" dirty="0">
                <a:solidFill>
                  <a:schemeClr val="bg1"/>
                </a:solidFill>
              </a:rPr>
              <a:t>Associate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D02EBD43-6578-4B71-9E53-AA2A2D135824}"/>
              </a:ext>
            </a:extLst>
          </p:cNvPr>
          <p:cNvGrpSpPr/>
          <p:nvPr/>
        </p:nvGrpSpPr>
        <p:grpSpPr>
          <a:xfrm>
            <a:off x="685800" y="365760"/>
            <a:ext cx="10778944" cy="621846"/>
            <a:chOff x="926312" y="796535"/>
            <a:chExt cx="10778944" cy="621846"/>
          </a:xfrm>
        </p:grpSpPr>
        <p:sp>
          <p:nvSpPr>
            <p:cNvPr id="23" name="Arrow: Chevron 22">
              <a:extLst>
                <a:ext uri="{FF2B5EF4-FFF2-40B4-BE49-F238E27FC236}">
                  <a16:creationId xmlns:a16="http://schemas.microsoft.com/office/drawing/2014/main" id="{BC9E2476-7C7E-4807-A6FC-02C906F2572D}"/>
                </a:ext>
              </a:extLst>
            </p:cNvPr>
            <p:cNvSpPr/>
            <p:nvPr/>
          </p:nvSpPr>
          <p:spPr>
            <a:xfrm>
              <a:off x="926312" y="796535"/>
              <a:ext cx="2742032"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4" name="Arrow: Chevron 23">
              <a:extLst>
                <a:ext uri="{FF2B5EF4-FFF2-40B4-BE49-F238E27FC236}">
                  <a16:creationId xmlns:a16="http://schemas.microsoft.com/office/drawing/2014/main" id="{CB26264E-8B39-4351-90C2-1E921F46153B}"/>
                </a:ext>
              </a:extLst>
            </p:cNvPr>
            <p:cNvSpPr/>
            <p:nvPr/>
          </p:nvSpPr>
          <p:spPr>
            <a:xfrm>
              <a:off x="3605282"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5" name="Arrow: Chevron 24">
              <a:extLst>
                <a:ext uri="{FF2B5EF4-FFF2-40B4-BE49-F238E27FC236}">
                  <a16:creationId xmlns:a16="http://schemas.microsoft.com/office/drawing/2014/main" id="{60A6C1E4-33F5-47CE-A4C0-88D46D7F07A2}"/>
                </a:ext>
              </a:extLst>
            </p:cNvPr>
            <p:cNvSpPr/>
            <p:nvPr/>
          </p:nvSpPr>
          <p:spPr>
            <a:xfrm>
              <a:off x="628425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6" name="Arrow: Chevron 25">
              <a:extLst>
                <a:ext uri="{FF2B5EF4-FFF2-40B4-BE49-F238E27FC236}">
                  <a16:creationId xmlns:a16="http://schemas.microsoft.com/office/drawing/2014/main" id="{53A58E45-9187-4189-9F50-E016BB7333D4}"/>
                </a:ext>
              </a:extLst>
            </p:cNvPr>
            <p:cNvSpPr/>
            <p:nvPr/>
          </p:nvSpPr>
          <p:spPr>
            <a:xfrm>
              <a:off x="896322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2"/>
    </p:custDataLst>
    <p:extLst>
      <p:ext uri="{BB962C8B-B14F-4D97-AF65-F5344CB8AC3E}">
        <p14:creationId xmlns:p14="http://schemas.microsoft.com/office/powerpoint/2010/main" val="1226670622"/>
      </p:ext>
    </p:extLst>
  </p:cSld>
  <p:clrMapOvr>
    <a:masterClrMapping/>
  </p:clrMapOvr>
  <mc:AlternateContent xmlns:mc="http://schemas.openxmlformats.org/markup-compatibility/2006" xmlns:p14="http://schemas.microsoft.com/office/powerpoint/2010/main">
    <mc:Choice Requires="p14">
      <p:transition spd="slow" p14:dur="2000" advTm="22064"/>
    </mc:Choice>
    <mc:Fallback xmlns="">
      <p:transition spd="slow" advTm="2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4"/>
                                        </p:tgtEl>
                                      </p:cBhvr>
                                    </p:animEffect>
                                    <p:anim calcmode="lin" valueType="num">
                                      <p:cBhvr>
                                        <p:cTn id="42" dur="1000"/>
                                        <p:tgtEl>
                                          <p:spTgt spid="14"/>
                                        </p:tgtEl>
                                        <p:attrNameLst>
                                          <p:attrName>ppt_x</p:attrName>
                                        </p:attrNameLst>
                                      </p:cBhvr>
                                      <p:tavLst>
                                        <p:tav tm="0">
                                          <p:val>
                                            <p:strVal val="ppt_x"/>
                                          </p:val>
                                        </p:tav>
                                        <p:tav tm="100000">
                                          <p:val>
                                            <p:strVal val="ppt_x"/>
                                          </p:val>
                                        </p:tav>
                                      </p:tavLst>
                                    </p:anim>
                                    <p:anim calcmode="lin" valueType="num">
                                      <p:cBhvr>
                                        <p:cTn id="43" dur="1000"/>
                                        <p:tgtEl>
                                          <p:spTgt spid="14"/>
                                        </p:tgtEl>
                                        <p:attrNameLst>
                                          <p:attrName>ppt_y</p:attrName>
                                        </p:attrNameLst>
                                      </p:cBhvr>
                                      <p:tavLst>
                                        <p:tav tm="0">
                                          <p:val>
                                            <p:strVal val="ppt_y"/>
                                          </p:val>
                                        </p:tav>
                                        <p:tav tm="100000">
                                          <p:val>
                                            <p:strVal val="ppt_y+.1"/>
                                          </p:val>
                                        </p:tav>
                                      </p:tavLst>
                                    </p:anim>
                                    <p:set>
                                      <p:cBhvr>
                                        <p:cTn id="44" dur="1" fill="hold">
                                          <p:stCondLst>
                                            <p:cond delay="999"/>
                                          </p:stCondLst>
                                        </p:cTn>
                                        <p:tgtEl>
                                          <p:spTgt spid="14"/>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16"/>
                                        </p:tgtEl>
                                      </p:cBhvr>
                                    </p:animEffect>
                                    <p:anim calcmode="lin" valueType="num">
                                      <p:cBhvr>
                                        <p:cTn id="52" dur="1000"/>
                                        <p:tgtEl>
                                          <p:spTgt spid="16"/>
                                        </p:tgtEl>
                                        <p:attrNameLst>
                                          <p:attrName>ppt_x</p:attrName>
                                        </p:attrNameLst>
                                      </p:cBhvr>
                                      <p:tavLst>
                                        <p:tav tm="0">
                                          <p:val>
                                            <p:strVal val="ppt_x"/>
                                          </p:val>
                                        </p:tav>
                                        <p:tav tm="100000">
                                          <p:val>
                                            <p:strVal val="ppt_x"/>
                                          </p:val>
                                        </p:tav>
                                      </p:tavLst>
                                    </p:anim>
                                    <p:anim calcmode="lin" valueType="num">
                                      <p:cBhvr>
                                        <p:cTn id="53" dur="1000"/>
                                        <p:tgtEl>
                                          <p:spTgt spid="16"/>
                                        </p:tgtEl>
                                        <p:attrNameLst>
                                          <p:attrName>ppt_y</p:attrName>
                                        </p:attrNameLst>
                                      </p:cBhvr>
                                      <p:tavLst>
                                        <p:tav tm="0">
                                          <p:val>
                                            <p:strVal val="ppt_y"/>
                                          </p:val>
                                        </p:tav>
                                        <p:tav tm="100000">
                                          <p:val>
                                            <p:strVal val="ppt_y+.1"/>
                                          </p:val>
                                        </p:tav>
                                      </p:tavLst>
                                    </p:anim>
                                    <p:set>
                                      <p:cBhvr>
                                        <p:cTn id="54" dur="1" fill="hold">
                                          <p:stCondLst>
                                            <p:cond delay="999"/>
                                          </p:stCondLst>
                                        </p:cTn>
                                        <p:tgtEl>
                                          <p:spTgt spid="16"/>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17"/>
                                        </p:tgtEl>
                                      </p:cBhvr>
                                    </p:animEffect>
                                    <p:anim calcmode="lin" valueType="num">
                                      <p:cBhvr>
                                        <p:cTn id="57" dur="1000"/>
                                        <p:tgtEl>
                                          <p:spTgt spid="17"/>
                                        </p:tgtEl>
                                        <p:attrNameLst>
                                          <p:attrName>ppt_x</p:attrName>
                                        </p:attrNameLst>
                                      </p:cBhvr>
                                      <p:tavLst>
                                        <p:tav tm="0">
                                          <p:val>
                                            <p:strVal val="ppt_x"/>
                                          </p:val>
                                        </p:tav>
                                        <p:tav tm="100000">
                                          <p:val>
                                            <p:strVal val="ppt_x"/>
                                          </p:val>
                                        </p:tav>
                                      </p:tavLst>
                                    </p:anim>
                                    <p:anim calcmode="lin" valueType="num">
                                      <p:cBhvr>
                                        <p:cTn id="58" dur="1000"/>
                                        <p:tgtEl>
                                          <p:spTgt spid="17"/>
                                        </p:tgtEl>
                                        <p:attrNameLst>
                                          <p:attrName>ppt_y</p:attrName>
                                        </p:attrNameLst>
                                      </p:cBhvr>
                                      <p:tavLst>
                                        <p:tav tm="0">
                                          <p:val>
                                            <p:strVal val="ppt_y"/>
                                          </p:val>
                                        </p:tav>
                                        <p:tav tm="100000">
                                          <p:val>
                                            <p:strVal val="ppt_y+.1"/>
                                          </p:val>
                                        </p:tav>
                                      </p:tavLst>
                                    </p:anim>
                                    <p:set>
                                      <p:cBhvr>
                                        <p:cTn id="59" dur="1" fill="hold">
                                          <p:stCondLst>
                                            <p:cond delay="999"/>
                                          </p:stCondLst>
                                        </p:cTn>
                                        <p:tgtEl>
                                          <p:spTgt spid="17"/>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21"/>
                                        </p:tgtEl>
                                      </p:cBhvr>
                                    </p:animEffect>
                                    <p:anim calcmode="lin" valueType="num">
                                      <p:cBhvr>
                                        <p:cTn id="62" dur="1000"/>
                                        <p:tgtEl>
                                          <p:spTgt spid="21"/>
                                        </p:tgtEl>
                                        <p:attrNameLst>
                                          <p:attrName>ppt_x</p:attrName>
                                        </p:attrNameLst>
                                      </p:cBhvr>
                                      <p:tavLst>
                                        <p:tav tm="0">
                                          <p:val>
                                            <p:strVal val="ppt_x"/>
                                          </p:val>
                                        </p:tav>
                                        <p:tav tm="100000">
                                          <p:val>
                                            <p:strVal val="ppt_x"/>
                                          </p:val>
                                        </p:tav>
                                      </p:tavLst>
                                    </p:anim>
                                    <p:anim calcmode="lin" valueType="num">
                                      <p:cBhvr>
                                        <p:cTn id="63" dur="1000"/>
                                        <p:tgtEl>
                                          <p:spTgt spid="21"/>
                                        </p:tgtEl>
                                        <p:attrNameLst>
                                          <p:attrName>ppt_y</p:attrName>
                                        </p:attrNameLst>
                                      </p:cBhvr>
                                      <p:tavLst>
                                        <p:tav tm="0">
                                          <p:val>
                                            <p:strVal val="ppt_y"/>
                                          </p:val>
                                        </p:tav>
                                        <p:tav tm="100000">
                                          <p:val>
                                            <p:strVal val="ppt_y+.1"/>
                                          </p:val>
                                        </p:tav>
                                      </p:tavLst>
                                    </p:anim>
                                    <p:set>
                                      <p:cBhvr>
                                        <p:cTn id="64" dur="1" fill="hold">
                                          <p:stCondLst>
                                            <p:cond delay="999"/>
                                          </p:stCondLst>
                                        </p:cTn>
                                        <p:tgtEl>
                                          <p:spTgt spid="21"/>
                                        </p:tgtEl>
                                        <p:attrNameLst>
                                          <p:attrName>style.visibility</p:attrName>
                                        </p:attrNameLst>
                                      </p:cBhvr>
                                      <p:to>
                                        <p:strVal val="hidden"/>
                                      </p:to>
                                    </p:set>
                                  </p:childTnLst>
                                </p:cTn>
                              </p:par>
                            </p:childTnLst>
                          </p:cTn>
                        </p:par>
                        <p:par>
                          <p:cTn id="65" fill="hold">
                            <p:stCondLst>
                              <p:cond delay="1000"/>
                            </p:stCondLst>
                            <p:childTnLst>
                              <p:par>
                                <p:cTn id="66" presetID="42" presetClass="exit" presetSubtype="0" fill="hold" grpId="1" nodeType="afterEffect">
                                  <p:stCondLst>
                                    <p:cond delay="0"/>
                                  </p:stCondLst>
                                  <p:childTnLst>
                                    <p:animEffect transition="out" filter="fade">
                                      <p:cBhvr>
                                        <p:cTn id="67" dur="500"/>
                                        <p:tgtEl>
                                          <p:spTgt spid="3"/>
                                        </p:tgtEl>
                                      </p:cBhvr>
                                    </p:animEffect>
                                    <p:anim calcmode="lin" valueType="num">
                                      <p:cBhvr>
                                        <p:cTn id="68" dur="500"/>
                                        <p:tgtEl>
                                          <p:spTgt spid="3"/>
                                        </p:tgtEl>
                                        <p:attrNameLst>
                                          <p:attrName>ppt_x</p:attrName>
                                        </p:attrNameLst>
                                      </p:cBhvr>
                                      <p:tavLst>
                                        <p:tav tm="0">
                                          <p:val>
                                            <p:strVal val="ppt_x"/>
                                          </p:val>
                                        </p:tav>
                                        <p:tav tm="100000">
                                          <p:val>
                                            <p:strVal val="ppt_x"/>
                                          </p:val>
                                        </p:tav>
                                      </p:tavLst>
                                    </p:anim>
                                    <p:anim calcmode="lin" valueType="num">
                                      <p:cBhvr>
                                        <p:cTn id="69" dur="500"/>
                                        <p:tgtEl>
                                          <p:spTgt spid="3"/>
                                        </p:tgtEl>
                                        <p:attrNameLst>
                                          <p:attrName>ppt_y</p:attrName>
                                        </p:attrNameLst>
                                      </p:cBhvr>
                                      <p:tavLst>
                                        <p:tav tm="0">
                                          <p:val>
                                            <p:strVal val="ppt_y"/>
                                          </p:val>
                                        </p:tav>
                                        <p:tav tm="100000">
                                          <p:val>
                                            <p:strVal val="ppt_y+.1"/>
                                          </p:val>
                                        </p:tav>
                                      </p:tavLst>
                                    </p:anim>
                                    <p:set>
                                      <p:cBhvr>
                                        <p:cTn id="70" dur="1" fill="hold">
                                          <p:stCondLst>
                                            <p:cond delay="499"/>
                                          </p:stCondLst>
                                        </p:cTn>
                                        <p:tgtEl>
                                          <p:spTgt spid="3"/>
                                        </p:tgtEl>
                                        <p:attrNameLst>
                                          <p:attrName>style.visibility</p:attrName>
                                        </p:attrNameLst>
                                      </p:cBhvr>
                                      <p:to>
                                        <p:strVal val="hidden"/>
                                      </p:to>
                                    </p:set>
                                  </p:childTnLst>
                                </p:cTn>
                              </p:par>
                              <p:par>
                                <p:cTn id="71" presetID="21" presetClass="entr" presetSubtype="1"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heel(1)">
                                      <p:cBhvr>
                                        <p:cTn id="7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7"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FA2CF2C-7F77-4249-9C13-6032BF62106D}"/>
              </a:ext>
            </a:extLst>
          </p:cNvPr>
          <p:cNvGraphicFramePr>
            <a:graphicFrameLocks noChangeAspect="1"/>
          </p:cNvGraphicFramePr>
          <p:nvPr>
            <p:extLst>
              <p:ext uri="{D42A27DB-BD31-4B8C-83A1-F6EECF244321}">
                <p14:modId xmlns:p14="http://schemas.microsoft.com/office/powerpoint/2010/main" val="345578898"/>
              </p:ext>
            </p:extLst>
          </p:nvPr>
        </p:nvGraphicFramePr>
        <p:xfrm>
          <a:off x="6834893" y="1369385"/>
          <a:ext cx="3943217" cy="5103602"/>
        </p:xfrm>
        <a:graphic>
          <a:graphicData uri="http://schemas.openxmlformats.org/presentationml/2006/ole">
            <mc:AlternateContent xmlns:mc="http://schemas.openxmlformats.org/markup-compatibility/2006">
              <mc:Choice xmlns:v="urn:schemas-microsoft-com:vml" Requires="v">
                <p:oleObj spid="_x0000_s8196" name="Acrobat Document" r:id="rId5" imgW="5829165" imgH="7543680" progId="Acrobat.Document.DC">
                  <p:embed/>
                </p:oleObj>
              </mc:Choice>
              <mc:Fallback>
                <p:oleObj name="Acrobat Document" r:id="rId5" imgW="5829165" imgH="7543680" progId="Acrobat.Document.DC">
                  <p:embed/>
                  <p:pic>
                    <p:nvPicPr>
                      <p:cNvPr id="2" name="Object 1">
                        <a:extLst>
                          <a:ext uri="{FF2B5EF4-FFF2-40B4-BE49-F238E27FC236}">
                            <a16:creationId xmlns:a16="http://schemas.microsoft.com/office/drawing/2014/main" id="{EFA2CF2C-7F77-4249-9C13-6032BF62106D}"/>
                          </a:ext>
                        </a:extLst>
                      </p:cNvPr>
                      <p:cNvPicPr/>
                      <p:nvPr/>
                    </p:nvPicPr>
                    <p:blipFill>
                      <a:blip r:embed="rId6"/>
                      <a:stretch>
                        <a:fillRect/>
                      </a:stretch>
                    </p:blipFill>
                    <p:spPr>
                      <a:xfrm>
                        <a:off x="6834893" y="1369385"/>
                        <a:ext cx="3943217" cy="5103602"/>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29528" y="1347228"/>
            <a:ext cx="4572000" cy="2308324"/>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We examine cognitive flexibility &amp; multisensory processing with neurophysiological &amp; histological techniques to determine neural circuits of sensation and cognition</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693408" y="5584528"/>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Auditory Discrimination</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127531" y="3888988"/>
            <a:ext cx="4530660" cy="830997"/>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Multisensory and Audiovisual Processing</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4920734"/>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Learning and Memory</a:t>
            </a:r>
          </a:p>
        </p:txBody>
      </p:sp>
      <p:pic>
        <p:nvPicPr>
          <p:cNvPr id="20" name="Picture 19">
            <a:extLst>
              <a:ext uri="{FF2B5EF4-FFF2-40B4-BE49-F238E27FC236}">
                <a16:creationId xmlns:a16="http://schemas.microsoft.com/office/drawing/2014/main" id="{649AAB34-60DE-4B8F-A1CB-BD71A57DE8F6}"/>
              </a:ext>
            </a:extLst>
          </p:cNvPr>
          <p:cNvPicPr>
            <a:picLocks/>
          </p:cNvPicPr>
          <p:nvPr/>
        </p:nvPicPr>
        <p:blipFill rotWithShape="1">
          <a:blip r:embed="rId7" cstate="print">
            <a:extLst>
              <a:ext uri="{28A0092B-C50C-407E-A947-70E740481C1C}">
                <a14:useLocalDpi xmlns:a14="http://schemas.microsoft.com/office/drawing/2010/main" val="0"/>
              </a:ext>
            </a:extLst>
          </a:blip>
          <a:srcRect l="7388" t="7281" r="805" b="23565"/>
          <a:stretch/>
        </p:blipFill>
        <p:spPr bwMode="auto">
          <a:xfrm>
            <a:off x="1490472" y="1344168"/>
            <a:ext cx="3429000" cy="3886200"/>
          </a:xfrm>
          <a:prstGeom prst="rect">
            <a:avLst/>
          </a:prstGeom>
          <a:noFill/>
          <a:ln w="2857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10DC78D-1958-463C-BA7F-8EBFE0CC78C8}"/>
              </a:ext>
            </a:extLst>
          </p:cNvPr>
          <p:cNvGrpSpPr/>
          <p:nvPr/>
        </p:nvGrpSpPr>
        <p:grpSpPr>
          <a:xfrm>
            <a:off x="685800" y="365760"/>
            <a:ext cx="10778944" cy="621846"/>
            <a:chOff x="926312" y="796535"/>
            <a:chExt cx="10778944" cy="621846"/>
          </a:xfrm>
        </p:grpSpPr>
        <p:sp>
          <p:nvSpPr>
            <p:cNvPr id="21" name="Arrow: Chevron 20">
              <a:extLst>
                <a:ext uri="{FF2B5EF4-FFF2-40B4-BE49-F238E27FC236}">
                  <a16:creationId xmlns:a16="http://schemas.microsoft.com/office/drawing/2014/main" id="{D9F668B5-1196-4731-9654-FBEDEA7C8911}"/>
                </a:ext>
              </a:extLst>
            </p:cNvPr>
            <p:cNvSpPr/>
            <p:nvPr/>
          </p:nvSpPr>
          <p:spPr>
            <a:xfrm>
              <a:off x="926312" y="796535"/>
              <a:ext cx="2742032"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2" name="Arrow: Chevron 21">
              <a:extLst>
                <a:ext uri="{FF2B5EF4-FFF2-40B4-BE49-F238E27FC236}">
                  <a16:creationId xmlns:a16="http://schemas.microsoft.com/office/drawing/2014/main" id="{1F7D1605-313D-44DD-8A10-D7D40D5F90CB}"/>
                </a:ext>
              </a:extLst>
            </p:cNvPr>
            <p:cNvSpPr/>
            <p:nvPr/>
          </p:nvSpPr>
          <p:spPr>
            <a:xfrm>
              <a:off x="3605282"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3" name="Arrow: Chevron 22">
              <a:extLst>
                <a:ext uri="{FF2B5EF4-FFF2-40B4-BE49-F238E27FC236}">
                  <a16:creationId xmlns:a16="http://schemas.microsoft.com/office/drawing/2014/main" id="{FBEEB772-EE27-4883-AE3C-3E4262A04D40}"/>
                </a:ext>
              </a:extLst>
            </p:cNvPr>
            <p:cNvSpPr/>
            <p:nvPr/>
          </p:nvSpPr>
          <p:spPr>
            <a:xfrm>
              <a:off x="628425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4" name="Arrow: Chevron 23">
              <a:extLst>
                <a:ext uri="{FF2B5EF4-FFF2-40B4-BE49-F238E27FC236}">
                  <a16:creationId xmlns:a16="http://schemas.microsoft.com/office/drawing/2014/main" id="{45B425C9-FD28-40AA-AB4A-56EBDD3D4A1C}"/>
                </a:ext>
              </a:extLst>
            </p:cNvPr>
            <p:cNvSpPr/>
            <p:nvPr/>
          </p:nvSpPr>
          <p:spPr>
            <a:xfrm>
              <a:off x="896322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
        <p:nvSpPr>
          <p:cNvPr id="4" name="Title 1">
            <a:extLst>
              <a:ext uri="{FF2B5EF4-FFF2-40B4-BE49-F238E27FC236}">
                <a16:creationId xmlns:a16="http://schemas.microsoft.com/office/drawing/2014/main" id="{139BB3FA-0BB1-21B7-9FA9-7D656F4EA2B6}"/>
              </a:ext>
            </a:extLst>
          </p:cNvPr>
          <p:cNvSpPr>
            <a:spLocks noGrp="1"/>
          </p:cNvSpPr>
          <p:nvPr>
            <p:ph type="title"/>
          </p:nvPr>
        </p:nvSpPr>
        <p:spPr>
          <a:xfrm>
            <a:off x="1371600" y="5577840"/>
            <a:ext cx="3657600" cy="109728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b="1" cap="small" dirty="0">
                <a:solidFill>
                  <a:schemeClr val="bg1"/>
                </a:solidFill>
              </a:rPr>
              <a:t>Dr. Bethany </a:t>
            </a:r>
            <a:r>
              <a:rPr lang="en-US" b="1" cap="small" dirty="0" err="1">
                <a:solidFill>
                  <a:schemeClr val="bg1"/>
                </a:solidFill>
              </a:rPr>
              <a:t>Plakke</a:t>
            </a:r>
            <a:r>
              <a:rPr lang="en-US" b="1" cap="small" dirty="0">
                <a:solidFill>
                  <a:schemeClr val="bg1"/>
                </a:solidFill>
              </a:rPr>
              <a:t> Anderson</a:t>
            </a:r>
            <a:br>
              <a:rPr lang="en-US" b="1" cap="small" dirty="0">
                <a:solidFill>
                  <a:schemeClr val="bg1"/>
                </a:solidFill>
              </a:rPr>
            </a:br>
            <a:r>
              <a:rPr lang="en-US" sz="2000" cap="small" dirty="0">
                <a:solidFill>
                  <a:schemeClr val="bg1"/>
                </a:solidFill>
              </a:rPr>
              <a:t>Assistant Professor </a:t>
            </a:r>
          </a:p>
        </p:txBody>
      </p:sp>
    </p:spTree>
    <p:custDataLst>
      <p:tags r:id="rId2"/>
    </p:custDataLst>
    <p:extLst>
      <p:ext uri="{BB962C8B-B14F-4D97-AF65-F5344CB8AC3E}">
        <p14:creationId xmlns:p14="http://schemas.microsoft.com/office/powerpoint/2010/main" val="807321472"/>
      </p:ext>
    </p:extLst>
  </p:cSld>
  <p:clrMapOvr>
    <a:masterClrMapping/>
  </p:clrMapOvr>
  <mc:AlternateContent xmlns:mc="http://schemas.openxmlformats.org/markup-compatibility/2006" xmlns:p14="http://schemas.microsoft.com/office/powerpoint/2010/main">
    <mc:Choice Requires="p14">
      <p:transition spd="slow" p14:dur="2000" advTm="26696"/>
    </mc:Choice>
    <mc:Fallback xmlns="">
      <p:transition spd="slow" advTm="2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6"/>
                                        </p:tgtEl>
                                      </p:cBhvr>
                                    </p:animEffect>
                                    <p:anim calcmode="lin" valueType="num">
                                      <p:cBhvr>
                                        <p:cTn id="30" dur="1000"/>
                                        <p:tgtEl>
                                          <p:spTgt spid="16"/>
                                        </p:tgtEl>
                                        <p:attrNameLst>
                                          <p:attrName>ppt_x</p:attrName>
                                        </p:attrNameLst>
                                      </p:cBhvr>
                                      <p:tavLst>
                                        <p:tav tm="0">
                                          <p:val>
                                            <p:strVal val="ppt_x"/>
                                          </p:val>
                                        </p:tav>
                                        <p:tav tm="100000">
                                          <p:val>
                                            <p:strVal val="ppt_x"/>
                                          </p:val>
                                        </p:tav>
                                      </p:tavLst>
                                    </p:anim>
                                    <p:anim calcmode="lin" valueType="num">
                                      <p:cBhvr>
                                        <p:cTn id="31" dur="1000"/>
                                        <p:tgtEl>
                                          <p:spTgt spid="16"/>
                                        </p:tgtEl>
                                        <p:attrNameLst>
                                          <p:attrName>ppt_y</p:attrName>
                                        </p:attrNameLst>
                                      </p:cBhvr>
                                      <p:tavLst>
                                        <p:tav tm="0">
                                          <p:val>
                                            <p:strVal val="ppt_y"/>
                                          </p:val>
                                        </p:tav>
                                        <p:tav tm="100000">
                                          <p:val>
                                            <p:strVal val="ppt_y+.1"/>
                                          </p:val>
                                        </p:tav>
                                      </p:tavLst>
                                    </p:anim>
                                    <p:set>
                                      <p:cBhvr>
                                        <p:cTn id="32" dur="1" fill="hold">
                                          <p:stCondLst>
                                            <p:cond delay="999"/>
                                          </p:stCondLst>
                                        </p:cTn>
                                        <p:tgtEl>
                                          <p:spTgt spid="16"/>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0"/>
                                        <p:tgtEl>
                                          <p:spTgt spid="17"/>
                                        </p:tgtEl>
                                        <p:attrNameLst>
                                          <p:attrName>ppt_y</p:attrName>
                                        </p:attrNameLst>
                                      </p:cBhvr>
                                      <p:tavLst>
                                        <p:tav tm="0">
                                          <p:val>
                                            <p:strVal val="ppt_y"/>
                                          </p:val>
                                        </p:tav>
                                        <p:tav tm="100000">
                                          <p:val>
                                            <p:strVal val="ppt_y+.1"/>
                                          </p:val>
                                        </p:tav>
                                      </p:tavLst>
                                    </p:anim>
                                    <p:set>
                                      <p:cBhvr>
                                        <p:cTn id="37" dur="1" fill="hold">
                                          <p:stCondLst>
                                            <p:cond delay="999"/>
                                          </p:stCondLst>
                                        </p:cTn>
                                        <p:tgtEl>
                                          <p:spTgt spid="17"/>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14"/>
                                        </p:tgtEl>
                                      </p:cBhvr>
                                    </p:animEffect>
                                    <p:anim calcmode="lin" valueType="num">
                                      <p:cBhvr>
                                        <p:cTn id="40" dur="1000"/>
                                        <p:tgtEl>
                                          <p:spTgt spid="14"/>
                                        </p:tgtEl>
                                        <p:attrNameLst>
                                          <p:attrName>ppt_x</p:attrName>
                                        </p:attrNameLst>
                                      </p:cBhvr>
                                      <p:tavLst>
                                        <p:tav tm="0">
                                          <p:val>
                                            <p:strVal val="ppt_x"/>
                                          </p:val>
                                        </p:tav>
                                        <p:tav tm="100000">
                                          <p:val>
                                            <p:strVal val="ppt_x"/>
                                          </p:val>
                                        </p:tav>
                                      </p:tavLst>
                                    </p:anim>
                                    <p:anim calcmode="lin" valueType="num">
                                      <p:cBhvr>
                                        <p:cTn id="41" dur="1000"/>
                                        <p:tgtEl>
                                          <p:spTgt spid="14"/>
                                        </p:tgtEl>
                                        <p:attrNameLst>
                                          <p:attrName>ppt_y</p:attrName>
                                        </p:attrNameLst>
                                      </p:cBhvr>
                                      <p:tavLst>
                                        <p:tav tm="0">
                                          <p:val>
                                            <p:strVal val="ppt_y"/>
                                          </p:val>
                                        </p:tav>
                                        <p:tav tm="100000">
                                          <p:val>
                                            <p:strVal val="ppt_y+.1"/>
                                          </p:val>
                                        </p:tav>
                                      </p:tavLst>
                                    </p:anim>
                                    <p:set>
                                      <p:cBhvr>
                                        <p:cTn id="42" dur="1" fill="hold">
                                          <p:stCondLst>
                                            <p:cond delay="999"/>
                                          </p:stCondLst>
                                        </p:cTn>
                                        <p:tgtEl>
                                          <p:spTgt spid="14"/>
                                        </p:tgtEl>
                                        <p:attrNameLst>
                                          <p:attrName>style.visibility</p:attrName>
                                        </p:attrNameLst>
                                      </p:cBhvr>
                                      <p:to>
                                        <p:strVal val="hidden"/>
                                      </p:to>
                                    </p:set>
                                  </p:childTnLst>
                                </p:cTn>
                              </p:par>
                            </p:childTnLst>
                          </p:cTn>
                        </p:par>
                        <p:par>
                          <p:cTn id="43" fill="hold">
                            <p:stCondLst>
                              <p:cond delay="1000"/>
                            </p:stCondLst>
                            <p:childTnLst>
                              <p:par>
                                <p:cTn id="44" presetID="42" presetClass="exit" presetSubtype="0" fill="hold" grpId="1" nodeType="afterEffect">
                                  <p:stCondLst>
                                    <p:cond delay="0"/>
                                  </p:stCondLst>
                                  <p:childTnLst>
                                    <p:animEffect transition="out" filter="fade">
                                      <p:cBhvr>
                                        <p:cTn id="45" dur="500"/>
                                        <p:tgtEl>
                                          <p:spTgt spid="3"/>
                                        </p:tgtEl>
                                      </p:cBhvr>
                                    </p:animEffect>
                                    <p:anim calcmode="lin" valueType="num">
                                      <p:cBhvr>
                                        <p:cTn id="46" dur="500"/>
                                        <p:tgtEl>
                                          <p:spTgt spid="3"/>
                                        </p:tgtEl>
                                        <p:attrNameLst>
                                          <p:attrName>ppt_x</p:attrName>
                                        </p:attrNameLst>
                                      </p:cBhvr>
                                      <p:tavLst>
                                        <p:tav tm="0">
                                          <p:val>
                                            <p:strVal val="ppt_x"/>
                                          </p:val>
                                        </p:tav>
                                        <p:tav tm="100000">
                                          <p:val>
                                            <p:strVal val="ppt_x"/>
                                          </p:val>
                                        </p:tav>
                                      </p:tavLst>
                                    </p:anim>
                                    <p:anim calcmode="lin" valueType="num">
                                      <p:cBhvr>
                                        <p:cTn id="47" dur="500"/>
                                        <p:tgtEl>
                                          <p:spTgt spid="3"/>
                                        </p:tgtEl>
                                        <p:attrNameLst>
                                          <p:attrName>ppt_y</p:attrName>
                                        </p:attrNameLst>
                                      </p:cBhvr>
                                      <p:tavLst>
                                        <p:tav tm="0">
                                          <p:val>
                                            <p:strVal val="ppt_y"/>
                                          </p:val>
                                        </p:tav>
                                        <p:tav tm="100000">
                                          <p:val>
                                            <p:strVal val="ppt_y+.1"/>
                                          </p:val>
                                        </p:tav>
                                      </p:tavLst>
                                    </p:anim>
                                    <p:set>
                                      <p:cBhvr>
                                        <p:cTn id="48" dur="1" fill="hold">
                                          <p:stCondLst>
                                            <p:cond delay="499"/>
                                          </p:stCondLst>
                                        </p:cTn>
                                        <p:tgtEl>
                                          <p:spTgt spid="3"/>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2FBE5860-E197-4A5E-8142-63A894AFA2FB}"/>
              </a:ext>
            </a:extLst>
          </p:cNvPr>
          <p:cNvGraphicFramePr>
            <a:graphicFrameLocks noChangeAspect="1"/>
          </p:cNvGraphicFramePr>
          <p:nvPr>
            <p:extLst>
              <p:ext uri="{D42A27DB-BD31-4B8C-83A1-F6EECF244321}">
                <p14:modId xmlns:p14="http://schemas.microsoft.com/office/powerpoint/2010/main" val="1667373828"/>
              </p:ext>
            </p:extLst>
          </p:nvPr>
        </p:nvGraphicFramePr>
        <p:xfrm>
          <a:off x="6592217" y="1435152"/>
          <a:ext cx="3885732" cy="5029200"/>
        </p:xfrm>
        <a:graphic>
          <a:graphicData uri="http://schemas.openxmlformats.org/presentationml/2006/ole">
            <mc:AlternateContent xmlns:mc="http://schemas.openxmlformats.org/markup-compatibility/2006">
              <mc:Choice xmlns:v="urn:schemas-microsoft-com:vml" Requires="v">
                <p:oleObj spid="_x0000_s9220" name="Acrobat Document" r:id="rId5" imgW="5829165" imgH="7543680" progId="Acrobat.Document.DC">
                  <p:embed/>
                </p:oleObj>
              </mc:Choice>
              <mc:Fallback>
                <p:oleObj name="Acrobat Document" r:id="rId5" imgW="5829165" imgH="7543680" progId="Acrobat.Document.DC">
                  <p:embed/>
                  <p:pic>
                    <p:nvPicPr>
                      <p:cNvPr id="20" name="Object 19">
                        <a:extLst>
                          <a:ext uri="{FF2B5EF4-FFF2-40B4-BE49-F238E27FC236}">
                            <a16:creationId xmlns:a16="http://schemas.microsoft.com/office/drawing/2014/main" id="{2FBE5860-E197-4A5E-8142-63A894AFA2FB}"/>
                          </a:ext>
                        </a:extLst>
                      </p:cNvPr>
                      <p:cNvPicPr/>
                      <p:nvPr/>
                    </p:nvPicPr>
                    <p:blipFill>
                      <a:blip r:embed="rId6"/>
                      <a:stretch>
                        <a:fillRect/>
                      </a:stretch>
                    </p:blipFill>
                    <p:spPr>
                      <a:xfrm>
                        <a:off x="6592217" y="1435152"/>
                        <a:ext cx="3885732"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4168"/>
            <a:ext cx="4572000" cy="1569660"/>
          </a:xfrm>
          <a:prstGeom prst="rect">
            <a:avLst/>
          </a:prstGeom>
          <a:solidFill>
            <a:schemeClr val="tx1"/>
          </a:solidFill>
          <a:ln w="41275">
            <a:solidFill>
              <a:srgbClr val="7030A0"/>
            </a:solidFill>
          </a:ln>
        </p:spPr>
        <p:txBody>
          <a:bodyPr wrap="square" rtlCol="0">
            <a:spAutoFit/>
          </a:bodyPr>
          <a:lstStyle/>
          <a:p>
            <a:r>
              <a:rPr lang="en-US" sz="2400" b="0" i="0" cap="small" dirty="0">
                <a:solidFill>
                  <a:schemeClr val="bg1"/>
                </a:solidFill>
                <a:effectLst/>
                <a:latin typeface="Abadi" panose="020B0604020104020204" pitchFamily="34" charset="0"/>
              </a:rPr>
              <a:t>Dr. </a:t>
            </a:r>
            <a:r>
              <a:rPr lang="en-US" sz="2400" cap="small" dirty="0" err="1">
                <a:solidFill>
                  <a:schemeClr val="bg1"/>
                </a:solidFill>
                <a:latin typeface="Abadi" panose="020B0604020104020204" pitchFamily="34" charset="0"/>
              </a:rPr>
              <a:t>Saucier’s</a:t>
            </a:r>
            <a:r>
              <a:rPr lang="en-US" sz="2400" cap="small" dirty="0">
                <a:solidFill>
                  <a:schemeClr val="bg1"/>
                </a:solidFill>
                <a:latin typeface="Abadi" panose="020B0604020104020204" pitchFamily="34" charset="0"/>
              </a:rPr>
              <a:t> research interests center on expressions of antisocial and prosocial behavior.</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17005" y="3221388"/>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Prejudice &amp; Antisocial Behavior</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3949752"/>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Group Slurs &amp; Humor</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4678116"/>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Masculine Honor</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986016" y="5406479"/>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Social Vigilantism</a:t>
            </a:r>
          </a:p>
        </p:txBody>
      </p:sp>
      <p:sp>
        <p:nvSpPr>
          <p:cNvPr id="21" name="Title 1">
            <a:extLst>
              <a:ext uri="{FF2B5EF4-FFF2-40B4-BE49-F238E27FC236}">
                <a16:creationId xmlns:a16="http://schemas.microsoft.com/office/drawing/2014/main" id="{75DC16E5-44F8-45B9-B918-F4EDF83B2B9C}"/>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a:solidFill>
                  <a:schemeClr val="bg1"/>
                </a:solidFill>
              </a:rPr>
              <a:t>Dr. Don Saucier</a:t>
            </a:r>
            <a:br>
              <a:rPr lang="en-US" b="1" cap="small" dirty="0">
                <a:solidFill>
                  <a:schemeClr val="bg1"/>
                </a:solidFill>
              </a:rPr>
            </a:br>
            <a:r>
              <a:rPr lang="en-US" sz="2400" cap="small" dirty="0">
                <a:solidFill>
                  <a:schemeClr val="bg1"/>
                </a:solidFill>
              </a:rPr>
              <a:t>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7C831157-A8C8-4404-BE73-E4F434926498}"/>
              </a:ext>
            </a:extLst>
          </p:cNvPr>
          <p:cNvGrpSpPr/>
          <p:nvPr/>
        </p:nvGrpSpPr>
        <p:grpSpPr>
          <a:xfrm>
            <a:off x="685800" y="365760"/>
            <a:ext cx="10778944" cy="621846"/>
            <a:chOff x="831719" y="3702807"/>
            <a:chExt cx="10778944" cy="621846"/>
          </a:xfrm>
        </p:grpSpPr>
        <p:sp>
          <p:nvSpPr>
            <p:cNvPr id="22" name="Arrow: Chevron 21">
              <a:extLst>
                <a:ext uri="{FF2B5EF4-FFF2-40B4-BE49-F238E27FC236}">
                  <a16:creationId xmlns:a16="http://schemas.microsoft.com/office/drawing/2014/main" id="{E2795A16-E9F7-4452-A811-767A29BAA0DD}"/>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3" name="Arrow: Chevron 22">
              <a:extLst>
                <a:ext uri="{FF2B5EF4-FFF2-40B4-BE49-F238E27FC236}">
                  <a16:creationId xmlns:a16="http://schemas.microsoft.com/office/drawing/2014/main" id="{291C3619-D2DB-42B2-84B8-8B0302EAE814}"/>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4" name="Arrow: Chevron 23">
              <a:extLst>
                <a:ext uri="{FF2B5EF4-FFF2-40B4-BE49-F238E27FC236}">
                  <a16:creationId xmlns:a16="http://schemas.microsoft.com/office/drawing/2014/main" id="{3D4357AD-D9EE-4C40-93FC-4B3B37CD4A51}"/>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5" name="Arrow: Chevron 24">
              <a:extLst>
                <a:ext uri="{FF2B5EF4-FFF2-40B4-BE49-F238E27FC236}">
                  <a16:creationId xmlns:a16="http://schemas.microsoft.com/office/drawing/2014/main" id="{849E17FD-C291-44D3-997E-547B4805591E}"/>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4" name="Picture 3">
            <a:extLst>
              <a:ext uri="{FF2B5EF4-FFF2-40B4-BE49-F238E27FC236}">
                <a16:creationId xmlns:a16="http://schemas.microsoft.com/office/drawing/2014/main" id="{77715E42-A59A-4A33-9F98-8FC285C005E0}"/>
              </a:ext>
            </a:extLst>
          </p:cNvPr>
          <p:cNvPicPr>
            <a:picLocks/>
          </p:cNvPicPr>
          <p:nvPr/>
        </p:nvPicPr>
        <p:blipFill rotWithShape="1">
          <a:blip r:embed="rId7">
            <a:extLst>
              <a:ext uri="{28A0092B-C50C-407E-A947-70E740481C1C}">
                <a14:useLocalDpi xmlns:a14="http://schemas.microsoft.com/office/drawing/2010/main" val="0"/>
              </a:ext>
            </a:extLst>
          </a:blip>
          <a:srcRect t="8367" b="15597"/>
          <a:stretch/>
        </p:blipFill>
        <p:spPr>
          <a:xfrm>
            <a:off x="1490472" y="1344168"/>
            <a:ext cx="3357933" cy="3886200"/>
          </a:xfrm>
          <a:prstGeom prst="rect">
            <a:avLst/>
          </a:prstGeom>
          <a:ln w="28575">
            <a:solidFill>
              <a:schemeClr val="bg1">
                <a:lumMod val="50000"/>
              </a:schemeClr>
            </a:solidFill>
          </a:ln>
        </p:spPr>
      </p:pic>
    </p:spTree>
    <p:custDataLst>
      <p:tags r:id="rId2"/>
    </p:custDataLst>
    <p:extLst>
      <p:ext uri="{BB962C8B-B14F-4D97-AF65-F5344CB8AC3E}">
        <p14:creationId xmlns:p14="http://schemas.microsoft.com/office/powerpoint/2010/main" val="3754098723"/>
      </p:ext>
    </p:extLst>
  </p:cSld>
  <p:clrMapOvr>
    <a:masterClrMapping/>
  </p:clrMapOvr>
  <mc:AlternateContent xmlns:mc="http://schemas.openxmlformats.org/markup-compatibility/2006" xmlns:p14="http://schemas.microsoft.com/office/powerpoint/2010/main">
    <mc:Choice Requires="p14">
      <p:transition spd="slow" p14:dur="2000" advTm="23522"/>
    </mc:Choice>
    <mc:Fallback xmlns="">
      <p:transition spd="slow" advTm="2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4"/>
                                        </p:tgtEl>
                                      </p:cBhvr>
                                    </p:animEffect>
                                    <p:anim calcmode="lin" valueType="num">
                                      <p:cBhvr>
                                        <p:cTn id="36" dur="1000"/>
                                        <p:tgtEl>
                                          <p:spTgt spid="14"/>
                                        </p:tgtEl>
                                        <p:attrNameLst>
                                          <p:attrName>ppt_x</p:attrName>
                                        </p:attrNameLst>
                                      </p:cBhvr>
                                      <p:tavLst>
                                        <p:tav tm="0">
                                          <p:val>
                                            <p:strVal val="ppt_x"/>
                                          </p:val>
                                        </p:tav>
                                        <p:tav tm="100000">
                                          <p:val>
                                            <p:strVal val="ppt_x"/>
                                          </p:val>
                                        </p:tav>
                                      </p:tavLst>
                                    </p:anim>
                                    <p:anim calcmode="lin" valueType="num">
                                      <p:cBhvr>
                                        <p:cTn id="37" dur="1000"/>
                                        <p:tgtEl>
                                          <p:spTgt spid="14"/>
                                        </p:tgtEl>
                                        <p:attrNameLst>
                                          <p:attrName>ppt_y</p:attrName>
                                        </p:attrNameLst>
                                      </p:cBhvr>
                                      <p:tavLst>
                                        <p:tav tm="0">
                                          <p:val>
                                            <p:strVal val="ppt_y"/>
                                          </p:val>
                                        </p:tav>
                                        <p:tav tm="100000">
                                          <p:val>
                                            <p:strVal val="ppt_y+.1"/>
                                          </p:val>
                                        </p:tav>
                                      </p:tavLst>
                                    </p:anim>
                                    <p:set>
                                      <p:cBhvr>
                                        <p:cTn id="38" dur="1" fill="hold">
                                          <p:stCondLst>
                                            <p:cond delay="999"/>
                                          </p:stCondLst>
                                        </p:cTn>
                                        <p:tgtEl>
                                          <p:spTgt spid="1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5"/>
                                        </p:tgtEl>
                                      </p:cBhvr>
                                    </p:animEffect>
                                    <p:anim calcmode="lin" valueType="num">
                                      <p:cBhvr>
                                        <p:cTn id="41" dur="1000"/>
                                        <p:tgtEl>
                                          <p:spTgt spid="15"/>
                                        </p:tgtEl>
                                        <p:attrNameLst>
                                          <p:attrName>ppt_x</p:attrName>
                                        </p:attrNameLst>
                                      </p:cBhvr>
                                      <p:tavLst>
                                        <p:tav tm="0">
                                          <p:val>
                                            <p:strVal val="ppt_x"/>
                                          </p:val>
                                        </p:tav>
                                        <p:tav tm="100000">
                                          <p:val>
                                            <p:strVal val="ppt_x"/>
                                          </p:val>
                                        </p:tav>
                                      </p:tavLst>
                                    </p:anim>
                                    <p:anim calcmode="lin" valueType="num">
                                      <p:cBhvr>
                                        <p:cTn id="42" dur="1000"/>
                                        <p:tgtEl>
                                          <p:spTgt spid="15"/>
                                        </p:tgtEl>
                                        <p:attrNameLst>
                                          <p:attrName>ppt_y</p:attrName>
                                        </p:attrNameLst>
                                      </p:cBhvr>
                                      <p:tavLst>
                                        <p:tav tm="0">
                                          <p:val>
                                            <p:strVal val="ppt_y"/>
                                          </p:val>
                                        </p:tav>
                                        <p:tav tm="100000">
                                          <p:val>
                                            <p:strVal val="ppt_y+.1"/>
                                          </p:val>
                                        </p:tav>
                                      </p:tavLst>
                                    </p:anim>
                                    <p:set>
                                      <p:cBhvr>
                                        <p:cTn id="43" dur="1" fill="hold">
                                          <p:stCondLst>
                                            <p:cond delay="999"/>
                                          </p:stCondLst>
                                        </p:cTn>
                                        <p:tgtEl>
                                          <p:spTgt spid="15"/>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6"/>
                                        </p:tgtEl>
                                      </p:cBhvr>
                                    </p:animEffect>
                                    <p:anim calcmode="lin" valueType="num">
                                      <p:cBhvr>
                                        <p:cTn id="46" dur="1000"/>
                                        <p:tgtEl>
                                          <p:spTgt spid="16"/>
                                        </p:tgtEl>
                                        <p:attrNameLst>
                                          <p:attrName>ppt_x</p:attrName>
                                        </p:attrNameLst>
                                      </p:cBhvr>
                                      <p:tavLst>
                                        <p:tav tm="0">
                                          <p:val>
                                            <p:strVal val="ppt_x"/>
                                          </p:val>
                                        </p:tav>
                                        <p:tav tm="100000">
                                          <p:val>
                                            <p:strVal val="ppt_x"/>
                                          </p:val>
                                        </p:tav>
                                      </p:tavLst>
                                    </p:anim>
                                    <p:anim calcmode="lin" valueType="num">
                                      <p:cBhvr>
                                        <p:cTn id="47" dur="1000"/>
                                        <p:tgtEl>
                                          <p:spTgt spid="16"/>
                                        </p:tgtEl>
                                        <p:attrNameLst>
                                          <p:attrName>ppt_y</p:attrName>
                                        </p:attrNameLst>
                                      </p:cBhvr>
                                      <p:tavLst>
                                        <p:tav tm="0">
                                          <p:val>
                                            <p:strVal val="ppt_y"/>
                                          </p:val>
                                        </p:tav>
                                        <p:tav tm="100000">
                                          <p:val>
                                            <p:strVal val="ppt_y+.1"/>
                                          </p:val>
                                        </p:tav>
                                      </p:tavLst>
                                    </p:anim>
                                    <p:set>
                                      <p:cBhvr>
                                        <p:cTn id="48" dur="1" fill="hold">
                                          <p:stCondLst>
                                            <p:cond delay="999"/>
                                          </p:stCondLst>
                                        </p:cTn>
                                        <p:tgtEl>
                                          <p:spTgt spid="16"/>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3"/>
                                        </p:tgtEl>
                                      </p:cBhvr>
                                    </p:animEffect>
                                    <p:anim calcmode="lin" valueType="num">
                                      <p:cBhvr>
                                        <p:cTn id="57" dur="500"/>
                                        <p:tgtEl>
                                          <p:spTgt spid="3"/>
                                        </p:tgtEl>
                                        <p:attrNameLst>
                                          <p:attrName>ppt_x</p:attrName>
                                        </p:attrNameLst>
                                      </p:cBhvr>
                                      <p:tavLst>
                                        <p:tav tm="0">
                                          <p:val>
                                            <p:strVal val="ppt_x"/>
                                          </p:val>
                                        </p:tav>
                                        <p:tav tm="100000">
                                          <p:val>
                                            <p:strVal val="ppt_x"/>
                                          </p:val>
                                        </p:tav>
                                      </p:tavLst>
                                    </p:anim>
                                    <p:anim calcmode="lin" valueType="num">
                                      <p:cBhvr>
                                        <p:cTn id="58" dur="500"/>
                                        <p:tgtEl>
                                          <p:spTgt spid="3"/>
                                        </p:tgtEl>
                                        <p:attrNameLst>
                                          <p:attrName>ppt_y</p:attrName>
                                        </p:attrNameLst>
                                      </p:cBhvr>
                                      <p:tavLst>
                                        <p:tav tm="0">
                                          <p:val>
                                            <p:strVal val="ppt_y"/>
                                          </p:val>
                                        </p:tav>
                                        <p:tav tm="100000">
                                          <p:val>
                                            <p:strVal val="ppt_y+.1"/>
                                          </p:val>
                                        </p:tav>
                                      </p:tavLst>
                                    </p:anim>
                                    <p:set>
                                      <p:cBhvr>
                                        <p:cTn id="59" dur="1" fill="hold">
                                          <p:stCondLst>
                                            <p:cond delay="499"/>
                                          </p:stCondLst>
                                        </p:cTn>
                                        <p:tgtEl>
                                          <p:spTgt spid="3"/>
                                        </p:tgtEl>
                                        <p:attrNameLst>
                                          <p:attrName>style.visibility</p:attrName>
                                        </p:attrNameLst>
                                      </p:cBhvr>
                                      <p:to>
                                        <p:strVal val="hidden"/>
                                      </p:to>
                                    </p:set>
                                  </p:childTnLst>
                                </p:cTn>
                              </p:par>
                              <p:par>
                                <p:cTn id="60" presetID="21" presetClass="entr" presetSubtype="1"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heel(1)">
                                      <p:cBhvr>
                                        <p:cTn id="6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C454C7-4866-4D51-8378-41663D3B952C}"/>
              </a:ext>
            </a:extLst>
          </p:cNvPr>
          <p:cNvPicPr>
            <a:picLocks/>
          </p:cNvPicPr>
          <p:nvPr/>
        </p:nvPicPr>
        <p:blipFill rotWithShape="1">
          <a:blip r:embed="rId3">
            <a:extLst>
              <a:ext uri="{28A0092B-C50C-407E-A947-70E740481C1C}">
                <a14:useLocalDpi xmlns:a14="http://schemas.microsoft.com/office/drawing/2010/main" val="0"/>
              </a:ext>
            </a:extLst>
          </a:blip>
          <a:srcRect t="2377" b="13301"/>
          <a:stretch/>
        </p:blipFill>
        <p:spPr>
          <a:xfrm>
            <a:off x="1490472" y="1344168"/>
            <a:ext cx="3429000" cy="3886200"/>
          </a:xfrm>
          <a:prstGeom prst="rect">
            <a:avLst/>
          </a:prstGeom>
          <a:ln w="28575">
            <a:solidFill>
              <a:schemeClr val="bg1">
                <a:lumMod val="50000"/>
              </a:schemeClr>
            </a:solidFill>
          </a:ln>
        </p:spPr>
      </p:pic>
      <p:sp>
        <p:nvSpPr>
          <p:cNvPr id="16" name="Title 1">
            <a:extLst>
              <a:ext uri="{FF2B5EF4-FFF2-40B4-BE49-F238E27FC236}">
                <a16:creationId xmlns:a16="http://schemas.microsoft.com/office/drawing/2014/main" id="{8F7D0840-52B6-477E-9B3A-50988F571ADC}"/>
              </a:ext>
            </a:extLst>
          </p:cNvPr>
          <p:cNvSpPr>
            <a:spLocks noGrp="1"/>
          </p:cNvSpPr>
          <p:nvPr>
            <p:ph type="title"/>
          </p:nvPr>
        </p:nvSpPr>
        <p:spPr>
          <a:xfrm>
            <a:off x="1371600" y="5577840"/>
            <a:ext cx="3657600" cy="109728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b="1" cap="small" dirty="0">
                <a:solidFill>
                  <a:schemeClr val="bg1"/>
                </a:solidFill>
              </a:rPr>
              <a:t>Dr. David Schmitt</a:t>
            </a:r>
            <a:br>
              <a:rPr lang="en-US" b="1" cap="small" dirty="0">
                <a:solidFill>
                  <a:schemeClr val="bg1"/>
                </a:solidFill>
              </a:rPr>
            </a:br>
            <a:r>
              <a:rPr lang="en-US" sz="2000" cap="small" dirty="0">
                <a:solidFill>
                  <a:schemeClr val="bg1"/>
                </a:solidFill>
              </a:rPr>
              <a:t>Professor </a:t>
            </a:r>
            <a:br>
              <a:rPr lang="en-US" sz="2000" cap="small" dirty="0">
                <a:solidFill>
                  <a:schemeClr val="bg1"/>
                </a:solidFill>
              </a:rPr>
            </a:br>
            <a:r>
              <a:rPr lang="en-US" sz="2000" cap="small" dirty="0">
                <a:solidFill>
                  <a:schemeClr val="bg1"/>
                </a:solidFill>
              </a:rPr>
              <a:t> Department Head</a:t>
            </a:r>
          </a:p>
        </p:txBody>
      </p:sp>
      <p:grpSp>
        <p:nvGrpSpPr>
          <p:cNvPr id="24" name="Group 23">
            <a:extLst>
              <a:ext uri="{FF2B5EF4-FFF2-40B4-BE49-F238E27FC236}">
                <a16:creationId xmlns:a16="http://schemas.microsoft.com/office/drawing/2014/main" id="{81963FF1-640E-4602-9349-1BD0BC8E1B76}"/>
              </a:ext>
            </a:extLst>
          </p:cNvPr>
          <p:cNvGrpSpPr/>
          <p:nvPr/>
        </p:nvGrpSpPr>
        <p:grpSpPr>
          <a:xfrm>
            <a:off x="685800" y="365760"/>
            <a:ext cx="10778944" cy="621846"/>
            <a:chOff x="831719" y="3702807"/>
            <a:chExt cx="10778944" cy="621846"/>
          </a:xfrm>
        </p:grpSpPr>
        <p:sp>
          <p:nvSpPr>
            <p:cNvPr id="25" name="Arrow: Chevron 24">
              <a:extLst>
                <a:ext uri="{FF2B5EF4-FFF2-40B4-BE49-F238E27FC236}">
                  <a16:creationId xmlns:a16="http://schemas.microsoft.com/office/drawing/2014/main" id="{6EE4D43D-2213-4A2A-A450-2B6F0EFE93D2}"/>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6" name="Arrow: Chevron 25">
              <a:extLst>
                <a:ext uri="{FF2B5EF4-FFF2-40B4-BE49-F238E27FC236}">
                  <a16:creationId xmlns:a16="http://schemas.microsoft.com/office/drawing/2014/main" id="{A897168B-03F9-4AA6-97D9-39EA38CEBDCF}"/>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7" name="Arrow: Chevron 26">
              <a:extLst>
                <a:ext uri="{FF2B5EF4-FFF2-40B4-BE49-F238E27FC236}">
                  <a16:creationId xmlns:a16="http://schemas.microsoft.com/office/drawing/2014/main" id="{E9BC30C0-792D-4442-8E15-872142512A81}"/>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8" name="Arrow: Chevron 27">
              <a:extLst>
                <a:ext uri="{FF2B5EF4-FFF2-40B4-BE49-F238E27FC236}">
                  <a16:creationId xmlns:a16="http://schemas.microsoft.com/office/drawing/2014/main" id="{77D74D72-42B6-4BC8-91BB-4EAC49B0A11C}"/>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2" name="Picture 1">
            <a:extLst>
              <a:ext uri="{FF2B5EF4-FFF2-40B4-BE49-F238E27FC236}">
                <a16:creationId xmlns:a16="http://schemas.microsoft.com/office/drawing/2014/main" id="{39F873B5-8788-983A-475C-4117B8F3476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683835" y="1408683"/>
            <a:ext cx="3886200" cy="5029200"/>
          </a:xfrm>
          <a:prstGeom prst="rect">
            <a:avLst/>
          </a:prstGeom>
          <a:ln w="28575">
            <a:solidFill>
              <a:schemeClr val="tx1"/>
            </a:solidFill>
          </a:ln>
        </p:spPr>
      </p:pic>
      <p:sp>
        <p:nvSpPr>
          <p:cNvPr id="4" name="TextBox 3">
            <a:extLst>
              <a:ext uri="{FF2B5EF4-FFF2-40B4-BE49-F238E27FC236}">
                <a16:creationId xmlns:a16="http://schemas.microsoft.com/office/drawing/2014/main" id="{FE87DB54-D025-5731-2894-999409145312}"/>
              </a:ext>
            </a:extLst>
          </p:cNvPr>
          <p:cNvSpPr txBox="1"/>
          <p:nvPr/>
        </p:nvSpPr>
        <p:spPr>
          <a:xfrm>
            <a:off x="6096000" y="1344168"/>
            <a:ext cx="4572000" cy="1785104"/>
          </a:xfrm>
          <a:prstGeom prst="rect">
            <a:avLst/>
          </a:prstGeom>
          <a:solidFill>
            <a:schemeClr val="tx1"/>
          </a:solidFill>
          <a:ln w="41275">
            <a:solidFill>
              <a:srgbClr val="7030A0"/>
            </a:solidFill>
          </a:ln>
        </p:spPr>
        <p:txBody>
          <a:bodyPr wrap="square" rtlCol="0">
            <a:spAutoFit/>
          </a:bodyPr>
          <a:lstStyle/>
          <a:p>
            <a:r>
              <a:rPr lang="en-US" sz="2200" dirty="0">
                <a:solidFill>
                  <a:schemeClr val="bg1"/>
                </a:solidFill>
                <a:latin typeface="Abadi" panose="020B0604020104020204" pitchFamily="34" charset="0"/>
              </a:rPr>
              <a:t>RESEARCH FOCUSED ON PERSONALITY AND MENTAL HEALTH DIFFERENCES ACROSS GENDERS, CULTURES, &amp; HISTORICAL TIME PERIODS.</a:t>
            </a:r>
          </a:p>
        </p:txBody>
      </p:sp>
      <p:sp>
        <p:nvSpPr>
          <p:cNvPr id="5" name="TextBox 4">
            <a:extLst>
              <a:ext uri="{FF2B5EF4-FFF2-40B4-BE49-F238E27FC236}">
                <a16:creationId xmlns:a16="http://schemas.microsoft.com/office/drawing/2014/main" id="{2160391D-00B4-DA80-7716-83FEF4832A45}"/>
              </a:ext>
            </a:extLst>
          </p:cNvPr>
          <p:cNvSpPr txBox="1"/>
          <p:nvPr/>
        </p:nvSpPr>
        <p:spPr>
          <a:xfrm>
            <a:off x="6117005" y="3424586"/>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Personality</a:t>
            </a:r>
          </a:p>
        </p:txBody>
      </p:sp>
      <p:sp>
        <p:nvSpPr>
          <p:cNvPr id="6" name="TextBox 5">
            <a:extLst>
              <a:ext uri="{FF2B5EF4-FFF2-40B4-BE49-F238E27FC236}">
                <a16:creationId xmlns:a16="http://schemas.microsoft.com/office/drawing/2014/main" id="{E59D8520-BE88-1E54-10B0-7F80B5166FA5}"/>
              </a:ext>
            </a:extLst>
          </p:cNvPr>
          <p:cNvSpPr txBox="1"/>
          <p:nvPr/>
        </p:nvSpPr>
        <p:spPr>
          <a:xfrm>
            <a:off x="6400800" y="405407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Health</a:t>
            </a:r>
          </a:p>
        </p:txBody>
      </p:sp>
      <p:sp>
        <p:nvSpPr>
          <p:cNvPr id="7" name="TextBox 6">
            <a:extLst>
              <a:ext uri="{FF2B5EF4-FFF2-40B4-BE49-F238E27FC236}">
                <a16:creationId xmlns:a16="http://schemas.microsoft.com/office/drawing/2014/main" id="{A04DA54C-A3EF-62C8-1A4F-2ED1B9E81179}"/>
              </a:ext>
            </a:extLst>
          </p:cNvPr>
          <p:cNvSpPr txBox="1"/>
          <p:nvPr/>
        </p:nvSpPr>
        <p:spPr>
          <a:xfrm>
            <a:off x="6693408" y="4683556"/>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Well-Being</a:t>
            </a:r>
          </a:p>
        </p:txBody>
      </p:sp>
      <p:sp>
        <p:nvSpPr>
          <p:cNvPr id="8" name="TextBox 7">
            <a:extLst>
              <a:ext uri="{FF2B5EF4-FFF2-40B4-BE49-F238E27FC236}">
                <a16:creationId xmlns:a16="http://schemas.microsoft.com/office/drawing/2014/main" id="{9EDC6288-A19E-BB3E-09FC-B7FB1772A880}"/>
              </a:ext>
            </a:extLst>
          </p:cNvPr>
          <p:cNvSpPr txBox="1"/>
          <p:nvPr/>
        </p:nvSpPr>
        <p:spPr>
          <a:xfrm>
            <a:off x="6986016" y="5313041"/>
            <a:ext cx="4530660" cy="830997"/>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Cross-Cultural Intersections of Gender, sex, and sexuality </a:t>
            </a:r>
          </a:p>
        </p:txBody>
      </p:sp>
    </p:spTree>
    <p:extLst>
      <p:ext uri="{BB962C8B-B14F-4D97-AF65-F5344CB8AC3E}">
        <p14:creationId xmlns:p14="http://schemas.microsoft.com/office/powerpoint/2010/main" val="1184105881"/>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4"/>
                                        </p:tgtEl>
                                      </p:cBhvr>
                                    </p:animEffect>
                                    <p:anim calcmode="lin" valueType="num">
                                      <p:cBhvr>
                                        <p:cTn id="57" dur="500"/>
                                        <p:tgtEl>
                                          <p:spTgt spid="4"/>
                                        </p:tgtEl>
                                        <p:attrNameLst>
                                          <p:attrName>ppt_x</p:attrName>
                                        </p:attrNameLst>
                                      </p:cBhvr>
                                      <p:tavLst>
                                        <p:tav tm="0">
                                          <p:val>
                                            <p:strVal val="ppt_x"/>
                                          </p:val>
                                        </p:tav>
                                        <p:tav tm="100000">
                                          <p:val>
                                            <p:strVal val="ppt_x"/>
                                          </p:val>
                                        </p:tav>
                                      </p:tavLst>
                                    </p:anim>
                                    <p:anim calcmode="lin" valueType="num">
                                      <p:cBhvr>
                                        <p:cTn id="58" dur="500"/>
                                        <p:tgtEl>
                                          <p:spTgt spid="4"/>
                                        </p:tgtEl>
                                        <p:attrNameLst>
                                          <p:attrName>ppt_y</p:attrName>
                                        </p:attrNameLst>
                                      </p:cBhvr>
                                      <p:tavLst>
                                        <p:tav tm="0">
                                          <p:val>
                                            <p:strVal val="ppt_y"/>
                                          </p:val>
                                        </p:tav>
                                        <p:tav tm="100000">
                                          <p:val>
                                            <p:strVal val="ppt_y+.1"/>
                                          </p:val>
                                        </p:tav>
                                      </p:tavLst>
                                    </p:anim>
                                    <p:set>
                                      <p:cBhvr>
                                        <p:cTn id="59" dur="1" fill="hold">
                                          <p:stCondLst>
                                            <p:cond delay="499"/>
                                          </p:stCondLst>
                                        </p:cTn>
                                        <p:tgtEl>
                                          <p:spTgt spid="4"/>
                                        </p:tgtEl>
                                        <p:attrNameLst>
                                          <p:attrName>style.visibility</p:attrName>
                                        </p:attrNameLst>
                                      </p:cBhvr>
                                      <p:to>
                                        <p:strVal val="hidden"/>
                                      </p:to>
                                    </p:set>
                                  </p:childTnLst>
                                </p:cTn>
                              </p:par>
                              <p:par>
                                <p:cTn id="60" presetID="21" presetClass="entr" presetSubtype="1"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heel(1)">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7701FE14-1476-417C-B679-FD7FB123C448}"/>
              </a:ext>
            </a:extLst>
          </p:cNvPr>
          <p:cNvSpPr/>
          <p:nvPr/>
        </p:nvSpPr>
        <p:spPr>
          <a:xfrm>
            <a:off x="936471" y="2191375"/>
            <a:ext cx="2742032"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2" name="Arrow: Chevron 11">
            <a:extLst>
              <a:ext uri="{FF2B5EF4-FFF2-40B4-BE49-F238E27FC236}">
                <a16:creationId xmlns:a16="http://schemas.microsoft.com/office/drawing/2014/main" id="{7E059BC9-6C36-4A9C-BFB2-718EE480C8B2}"/>
              </a:ext>
            </a:extLst>
          </p:cNvPr>
          <p:cNvSpPr/>
          <p:nvPr/>
        </p:nvSpPr>
        <p:spPr>
          <a:xfrm>
            <a:off x="609600" y="1154913"/>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3" name="Arrow: Chevron 12">
            <a:extLst>
              <a:ext uri="{FF2B5EF4-FFF2-40B4-BE49-F238E27FC236}">
                <a16:creationId xmlns:a16="http://schemas.microsoft.com/office/drawing/2014/main" id="{2BB39CE2-3115-4E15-A55D-EBCC6FA94EDD}"/>
              </a:ext>
            </a:extLst>
          </p:cNvPr>
          <p:cNvSpPr/>
          <p:nvPr/>
        </p:nvSpPr>
        <p:spPr>
          <a:xfrm>
            <a:off x="936472" y="3236502"/>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8" name="Arrow: Chevron 17">
            <a:extLst>
              <a:ext uri="{FF2B5EF4-FFF2-40B4-BE49-F238E27FC236}">
                <a16:creationId xmlns:a16="http://schemas.microsoft.com/office/drawing/2014/main" id="{96906D5F-278E-45D5-8CB7-BA95E9B1854E}"/>
              </a:ext>
            </a:extLst>
          </p:cNvPr>
          <p:cNvSpPr/>
          <p:nvPr/>
        </p:nvSpPr>
        <p:spPr>
          <a:xfrm>
            <a:off x="3442722" y="116357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9" name="Arrow: Chevron 18">
            <a:extLst>
              <a:ext uri="{FF2B5EF4-FFF2-40B4-BE49-F238E27FC236}">
                <a16:creationId xmlns:a16="http://schemas.microsoft.com/office/drawing/2014/main" id="{266AE06B-CF5A-4A8B-933C-638964FABFDC}"/>
              </a:ext>
            </a:extLst>
          </p:cNvPr>
          <p:cNvSpPr/>
          <p:nvPr/>
        </p:nvSpPr>
        <p:spPr>
          <a:xfrm>
            <a:off x="936471" y="4416629"/>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0" name="Arrow: Chevron 19">
            <a:extLst>
              <a:ext uri="{FF2B5EF4-FFF2-40B4-BE49-F238E27FC236}">
                <a16:creationId xmlns:a16="http://schemas.microsoft.com/office/drawing/2014/main" id="{53877183-284C-43C4-9336-3B7E3B146CA8}"/>
              </a:ext>
            </a:extLst>
          </p:cNvPr>
          <p:cNvSpPr/>
          <p:nvPr/>
        </p:nvSpPr>
        <p:spPr>
          <a:xfrm>
            <a:off x="6275845" y="1171178"/>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sp>
        <p:nvSpPr>
          <p:cNvPr id="24" name="Arrow: Chevron 23">
            <a:extLst>
              <a:ext uri="{FF2B5EF4-FFF2-40B4-BE49-F238E27FC236}">
                <a16:creationId xmlns:a16="http://schemas.microsoft.com/office/drawing/2014/main" id="{09BE58B5-1D29-4CE4-94BC-79AC5EDD54F5}"/>
              </a:ext>
            </a:extLst>
          </p:cNvPr>
          <p:cNvSpPr/>
          <p:nvPr/>
        </p:nvSpPr>
        <p:spPr>
          <a:xfrm>
            <a:off x="9120647" y="1154913"/>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5" name="Arrow: Chevron 24">
            <a:extLst>
              <a:ext uri="{FF2B5EF4-FFF2-40B4-BE49-F238E27FC236}">
                <a16:creationId xmlns:a16="http://schemas.microsoft.com/office/drawing/2014/main" id="{822348E6-F1CC-4DF2-9D36-0B44EE459244}"/>
              </a:ext>
            </a:extLst>
          </p:cNvPr>
          <p:cNvSpPr/>
          <p:nvPr/>
        </p:nvSpPr>
        <p:spPr>
          <a:xfrm>
            <a:off x="936470" y="5559158"/>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sp>
        <p:nvSpPr>
          <p:cNvPr id="2" name="TextBox 1">
            <a:extLst>
              <a:ext uri="{FF2B5EF4-FFF2-40B4-BE49-F238E27FC236}">
                <a16:creationId xmlns:a16="http://schemas.microsoft.com/office/drawing/2014/main" id="{7BDB5EAB-04CF-4AC7-B6BA-35BED05A6E8A}"/>
              </a:ext>
            </a:extLst>
          </p:cNvPr>
          <p:cNvSpPr txBox="1"/>
          <p:nvPr/>
        </p:nvSpPr>
        <p:spPr>
          <a:xfrm>
            <a:off x="609600" y="446163"/>
            <a:ext cx="10342880" cy="461665"/>
          </a:xfrm>
          <a:prstGeom prst="rect">
            <a:avLst/>
          </a:prstGeom>
          <a:solidFill>
            <a:schemeClr val="bg1">
              <a:lumMod val="50000"/>
            </a:schemeClr>
          </a:solidFill>
        </p:spPr>
        <p:txBody>
          <a:bodyPr wrap="square" rtlCol="0">
            <a:spAutoFit/>
          </a:bodyPr>
          <a:lstStyle/>
          <a:p>
            <a:r>
              <a:rPr lang="en-US" sz="2400" b="1" cap="small" dirty="0">
                <a:latin typeface="Abadi" panose="020B0604020104020204" pitchFamily="34" charset="0"/>
              </a:rPr>
              <a:t>Kansas State Psychological Sciences studies 4 areas of Psychological Sciences.</a:t>
            </a:r>
          </a:p>
        </p:txBody>
      </p:sp>
      <p:sp>
        <p:nvSpPr>
          <p:cNvPr id="3" name="TextBox 2">
            <a:extLst>
              <a:ext uri="{FF2B5EF4-FFF2-40B4-BE49-F238E27FC236}">
                <a16:creationId xmlns:a16="http://schemas.microsoft.com/office/drawing/2014/main" id="{AED281CE-3E71-4038-9FB7-06582CD2CAAF}"/>
              </a:ext>
            </a:extLst>
          </p:cNvPr>
          <p:cNvSpPr txBox="1"/>
          <p:nvPr/>
        </p:nvSpPr>
        <p:spPr>
          <a:xfrm>
            <a:off x="4277360" y="2075174"/>
            <a:ext cx="7254240" cy="830997"/>
          </a:xfrm>
          <a:prstGeom prst="rect">
            <a:avLst/>
          </a:prstGeom>
          <a:solidFill>
            <a:schemeClr val="bg1">
              <a:lumMod val="85000"/>
            </a:schemeClr>
          </a:solidFill>
          <a:ln>
            <a:solidFill>
              <a:schemeClr val="tx1"/>
            </a:solidFill>
          </a:ln>
        </p:spPr>
        <p:txBody>
          <a:bodyPr wrap="square" rtlCol="0">
            <a:spAutoFit/>
          </a:bodyPr>
          <a:lstStyle/>
          <a:p>
            <a:r>
              <a:rPr lang="en-US" sz="2400" dirty="0"/>
              <a:t>Behavioral Neuroscience is the study of how behavior is shaped by structures and chemicals in the brain. </a:t>
            </a:r>
          </a:p>
        </p:txBody>
      </p:sp>
      <p:sp>
        <p:nvSpPr>
          <p:cNvPr id="30" name="TextBox 29">
            <a:extLst>
              <a:ext uri="{FF2B5EF4-FFF2-40B4-BE49-F238E27FC236}">
                <a16:creationId xmlns:a16="http://schemas.microsoft.com/office/drawing/2014/main" id="{8E0538E6-5D6D-405C-A462-4AD4E25BAE46}"/>
              </a:ext>
            </a:extLst>
          </p:cNvPr>
          <p:cNvSpPr txBox="1"/>
          <p:nvPr/>
        </p:nvSpPr>
        <p:spPr>
          <a:xfrm>
            <a:off x="4277360" y="3158048"/>
            <a:ext cx="7254240" cy="830997"/>
          </a:xfrm>
          <a:prstGeom prst="rect">
            <a:avLst/>
          </a:prstGeom>
          <a:solidFill>
            <a:schemeClr val="bg1">
              <a:lumMod val="95000"/>
            </a:schemeClr>
          </a:solidFill>
          <a:ln w="12700">
            <a:solidFill>
              <a:schemeClr val="tx1"/>
            </a:solidFill>
          </a:ln>
        </p:spPr>
        <p:txBody>
          <a:bodyPr wrap="square" rtlCol="0">
            <a:spAutoFit/>
          </a:bodyPr>
          <a:lstStyle/>
          <a:p>
            <a:r>
              <a:rPr lang="en-US" sz="2400" dirty="0"/>
              <a:t>Cognitive/ Human Factors is the study of how people’s minds process information</a:t>
            </a:r>
            <a:r>
              <a:rPr lang="en-US" sz="2000" dirty="0"/>
              <a:t> </a:t>
            </a:r>
            <a:r>
              <a:rPr lang="en-US" sz="2400" dirty="0"/>
              <a:t>to</a:t>
            </a:r>
            <a:r>
              <a:rPr lang="en-US" sz="2000" dirty="0"/>
              <a:t> </a:t>
            </a:r>
            <a:r>
              <a:rPr lang="en-US" sz="2400" dirty="0"/>
              <a:t>perceive</a:t>
            </a:r>
            <a:r>
              <a:rPr lang="en-US" sz="2000" dirty="0"/>
              <a:t> </a:t>
            </a:r>
            <a:r>
              <a:rPr lang="en-US" sz="2400" dirty="0"/>
              <a:t>and</a:t>
            </a:r>
            <a:r>
              <a:rPr lang="en-US" sz="2000" dirty="0"/>
              <a:t> </a:t>
            </a:r>
            <a:r>
              <a:rPr lang="en-US" sz="2400" dirty="0"/>
              <a:t>act</a:t>
            </a:r>
            <a:r>
              <a:rPr lang="en-US" sz="2000" dirty="0"/>
              <a:t> </a:t>
            </a:r>
            <a:r>
              <a:rPr lang="en-US" sz="2400" dirty="0"/>
              <a:t>adaptively</a:t>
            </a:r>
            <a:r>
              <a:rPr lang="en-US" dirty="0"/>
              <a:t>.</a:t>
            </a:r>
            <a:endParaRPr lang="en-US" sz="2400" dirty="0"/>
          </a:p>
        </p:txBody>
      </p:sp>
      <p:sp>
        <p:nvSpPr>
          <p:cNvPr id="31" name="TextBox 30">
            <a:extLst>
              <a:ext uri="{FF2B5EF4-FFF2-40B4-BE49-F238E27FC236}">
                <a16:creationId xmlns:a16="http://schemas.microsoft.com/office/drawing/2014/main" id="{1D8E75FB-AE28-4C00-BB9C-3C0E1A6AC8CB}"/>
              </a:ext>
            </a:extLst>
          </p:cNvPr>
          <p:cNvSpPr txBox="1"/>
          <p:nvPr/>
        </p:nvSpPr>
        <p:spPr>
          <a:xfrm>
            <a:off x="4277360" y="4286859"/>
            <a:ext cx="7254240" cy="830997"/>
          </a:xfrm>
          <a:prstGeom prst="rect">
            <a:avLst/>
          </a:prstGeom>
          <a:solidFill>
            <a:schemeClr val="bg1">
              <a:lumMod val="95000"/>
            </a:schemeClr>
          </a:solidFill>
          <a:ln>
            <a:solidFill>
              <a:schemeClr val="tx1"/>
            </a:solidFill>
          </a:ln>
        </p:spPr>
        <p:txBody>
          <a:bodyPr wrap="square" rtlCol="0">
            <a:spAutoFit/>
          </a:bodyPr>
          <a:lstStyle/>
          <a:p>
            <a:r>
              <a:rPr lang="en-US" sz="2400" dirty="0"/>
              <a:t>Industrial/ Organizational is the study of how to effectively apply psychological insights to the workplace. </a:t>
            </a:r>
          </a:p>
        </p:txBody>
      </p:sp>
      <p:sp>
        <p:nvSpPr>
          <p:cNvPr id="32" name="TextBox 31">
            <a:extLst>
              <a:ext uri="{FF2B5EF4-FFF2-40B4-BE49-F238E27FC236}">
                <a16:creationId xmlns:a16="http://schemas.microsoft.com/office/drawing/2014/main" id="{1638D28A-11A9-408E-8999-2253095B1ABE}"/>
              </a:ext>
            </a:extLst>
          </p:cNvPr>
          <p:cNvSpPr txBox="1"/>
          <p:nvPr/>
        </p:nvSpPr>
        <p:spPr>
          <a:xfrm>
            <a:off x="4277360" y="5429388"/>
            <a:ext cx="7254240" cy="830997"/>
          </a:xfrm>
          <a:prstGeom prst="rect">
            <a:avLst/>
          </a:prstGeom>
          <a:solidFill>
            <a:schemeClr val="bg1">
              <a:lumMod val="95000"/>
            </a:schemeClr>
          </a:solidFill>
          <a:ln>
            <a:solidFill>
              <a:schemeClr val="tx1"/>
            </a:solidFill>
          </a:ln>
        </p:spPr>
        <p:txBody>
          <a:bodyPr wrap="square" rtlCol="0">
            <a:spAutoFit/>
          </a:bodyPr>
          <a:lstStyle/>
          <a:p>
            <a:r>
              <a:rPr lang="en-US" sz="2400" dirty="0"/>
              <a:t>Social/ Personality is the study of how people interact with each other and how individuals differ. </a:t>
            </a:r>
          </a:p>
        </p:txBody>
      </p:sp>
    </p:spTree>
    <p:custDataLst>
      <p:tags r:id="rId1"/>
    </p:custDataLst>
    <p:extLst>
      <p:ext uri="{BB962C8B-B14F-4D97-AF65-F5344CB8AC3E}">
        <p14:creationId xmlns:p14="http://schemas.microsoft.com/office/powerpoint/2010/main" val="3370244960"/>
      </p:ext>
    </p:extLst>
  </p:cSld>
  <p:clrMapOvr>
    <a:masterClrMapping/>
  </p:clrMapOvr>
  <mc:AlternateContent xmlns:mc="http://schemas.openxmlformats.org/markup-compatibility/2006" xmlns:p14="http://schemas.microsoft.com/office/powerpoint/2010/main">
    <mc:Choice Requires="p14">
      <p:transition spd="slow" p14:dur="2000" advTm="22374"/>
    </mc:Choice>
    <mc:Fallback xmlns="">
      <p:transition spd="slow" advTm="22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1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1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9" grpId="0" animBg="1"/>
      <p:bldP spid="25" grpId="0" animBg="1"/>
      <p:bldP spid="3" grpId="0" animBg="1"/>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D28635-82AD-990F-D3EE-BD2DDE55661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683835" y="1408683"/>
            <a:ext cx="3886200" cy="5029200"/>
          </a:xfrm>
          <a:prstGeom prst="rect">
            <a:avLst/>
          </a:prstGeom>
          <a:ln w="28575">
            <a:solidFill>
              <a:schemeClr val="tx1"/>
            </a:solidFill>
          </a:ln>
        </p:spPr>
      </p:pic>
      <p:sp>
        <p:nvSpPr>
          <p:cNvPr id="11" name="TextBox 10">
            <a:extLst>
              <a:ext uri="{FF2B5EF4-FFF2-40B4-BE49-F238E27FC236}">
                <a16:creationId xmlns:a16="http://schemas.microsoft.com/office/drawing/2014/main" id="{C1549E81-A964-E342-BB49-98FD6FF36B8A}"/>
              </a:ext>
            </a:extLst>
          </p:cNvPr>
          <p:cNvSpPr txBox="1"/>
          <p:nvPr/>
        </p:nvSpPr>
        <p:spPr>
          <a:xfrm>
            <a:off x="6106803" y="1344168"/>
            <a:ext cx="4572000" cy="1754326"/>
          </a:xfrm>
          <a:prstGeom prst="rect">
            <a:avLst/>
          </a:prstGeom>
          <a:solidFill>
            <a:schemeClr val="tx1"/>
          </a:solidFill>
          <a:ln w="41275">
            <a:solidFill>
              <a:srgbClr val="7030A0"/>
            </a:solidFill>
          </a:ln>
        </p:spPr>
        <p:txBody>
          <a:bodyPr wrap="square" rtlCol="0">
            <a:spAutoFit/>
          </a:bodyPr>
          <a:lstStyle/>
          <a:p>
            <a:r>
              <a:rPr lang="en-US" dirty="0">
                <a:solidFill>
                  <a:schemeClr val="bg1"/>
                </a:solidFill>
                <a:latin typeface="Abadi" panose="020B0604020104020204" pitchFamily="34" charset="0"/>
              </a:rPr>
              <a:t>RESEARCH FOCUSED ON HOW FAMILY AND ROMANTUC RELATIONSHIPS ARE IMPACTED AND MODERATED BY TECHNOLOGY USE AND HOW PEOPLE ARE CREATING INTIMACY WITH ARTIFICAL INTELLIGENCE APPLICATIONS. </a:t>
            </a:r>
            <a:endParaRPr lang="en-US" sz="2400" cap="small" dirty="0">
              <a:solidFill>
                <a:schemeClr val="bg1"/>
              </a:solidFill>
              <a:latin typeface="Abadi" panose="020B0604020104020204" pitchFamily="34" charset="0"/>
            </a:endParaRPr>
          </a:p>
        </p:txBody>
      </p:sp>
      <p:sp>
        <p:nvSpPr>
          <p:cNvPr id="12" name="TextBox 11">
            <a:extLst>
              <a:ext uri="{FF2B5EF4-FFF2-40B4-BE49-F238E27FC236}">
                <a16:creationId xmlns:a16="http://schemas.microsoft.com/office/drawing/2014/main" id="{656E9E98-2C96-1DA3-AB3D-5406B93AE420}"/>
              </a:ext>
            </a:extLst>
          </p:cNvPr>
          <p:cNvSpPr txBox="1"/>
          <p:nvPr/>
        </p:nvSpPr>
        <p:spPr>
          <a:xfrm>
            <a:off x="6096000" y="3429000"/>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Family</a:t>
            </a:r>
          </a:p>
        </p:txBody>
      </p:sp>
      <p:sp>
        <p:nvSpPr>
          <p:cNvPr id="13" name="TextBox 12">
            <a:extLst>
              <a:ext uri="{FF2B5EF4-FFF2-40B4-BE49-F238E27FC236}">
                <a16:creationId xmlns:a16="http://schemas.microsoft.com/office/drawing/2014/main" id="{94D7E13B-9D39-1FEB-86A8-61D70DD99702}"/>
              </a:ext>
            </a:extLst>
          </p:cNvPr>
          <p:cNvSpPr txBox="1"/>
          <p:nvPr/>
        </p:nvSpPr>
        <p:spPr>
          <a:xfrm>
            <a:off x="6400800" y="4074784"/>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Romantic relationships</a:t>
            </a:r>
          </a:p>
        </p:txBody>
      </p:sp>
      <p:sp>
        <p:nvSpPr>
          <p:cNvPr id="14" name="TextBox 13">
            <a:extLst>
              <a:ext uri="{FF2B5EF4-FFF2-40B4-BE49-F238E27FC236}">
                <a16:creationId xmlns:a16="http://schemas.microsoft.com/office/drawing/2014/main" id="{9DC66FFD-6224-5135-CD82-6E7B7A09DB76}"/>
              </a:ext>
            </a:extLst>
          </p:cNvPr>
          <p:cNvSpPr txBox="1"/>
          <p:nvPr/>
        </p:nvSpPr>
        <p:spPr>
          <a:xfrm>
            <a:off x="6693408" y="4768703"/>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Technology use</a:t>
            </a:r>
          </a:p>
        </p:txBody>
      </p:sp>
      <p:sp>
        <p:nvSpPr>
          <p:cNvPr id="15" name="TextBox 14">
            <a:extLst>
              <a:ext uri="{FF2B5EF4-FFF2-40B4-BE49-F238E27FC236}">
                <a16:creationId xmlns:a16="http://schemas.microsoft.com/office/drawing/2014/main" id="{7421C33F-2E13-B909-6F15-8846020AE214}"/>
              </a:ext>
            </a:extLst>
          </p:cNvPr>
          <p:cNvSpPr txBox="1"/>
          <p:nvPr/>
        </p:nvSpPr>
        <p:spPr>
          <a:xfrm>
            <a:off x="6986016" y="5462675"/>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Contextualism</a:t>
            </a:r>
          </a:p>
        </p:txBody>
      </p:sp>
      <p:sp>
        <p:nvSpPr>
          <p:cNvPr id="17" name="Title 1">
            <a:extLst>
              <a:ext uri="{FF2B5EF4-FFF2-40B4-BE49-F238E27FC236}">
                <a16:creationId xmlns:a16="http://schemas.microsoft.com/office/drawing/2014/main" id="{1C0E9004-F4E4-A6EC-B77D-A22643D0110C}"/>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a:solidFill>
                  <a:schemeClr val="bg1"/>
                </a:solidFill>
              </a:rPr>
              <a:t>Dr. Jennifer Smith</a:t>
            </a:r>
            <a:br>
              <a:rPr lang="en-US" b="1" cap="small" dirty="0">
                <a:solidFill>
                  <a:schemeClr val="bg1"/>
                </a:solidFill>
              </a:rPr>
            </a:br>
            <a:r>
              <a:rPr lang="en-US" sz="2400" cap="small" dirty="0">
                <a:solidFill>
                  <a:schemeClr val="bg1"/>
                </a:solidFill>
              </a:rPr>
              <a:t>Teaching Assistant Professor</a:t>
            </a:r>
          </a:p>
        </p:txBody>
      </p:sp>
      <p:grpSp>
        <p:nvGrpSpPr>
          <p:cNvPr id="18" name="Group 17">
            <a:extLst>
              <a:ext uri="{FF2B5EF4-FFF2-40B4-BE49-F238E27FC236}">
                <a16:creationId xmlns:a16="http://schemas.microsoft.com/office/drawing/2014/main" id="{1E5CFA61-C653-8A59-C49A-268B3E77C3BB}"/>
              </a:ext>
            </a:extLst>
          </p:cNvPr>
          <p:cNvGrpSpPr/>
          <p:nvPr/>
        </p:nvGrpSpPr>
        <p:grpSpPr>
          <a:xfrm>
            <a:off x="685800" y="365760"/>
            <a:ext cx="10778944" cy="621846"/>
            <a:chOff x="831719" y="3702807"/>
            <a:chExt cx="10778944" cy="621846"/>
          </a:xfrm>
        </p:grpSpPr>
        <p:sp>
          <p:nvSpPr>
            <p:cNvPr id="20" name="Arrow: Chevron 19">
              <a:extLst>
                <a:ext uri="{FF2B5EF4-FFF2-40B4-BE49-F238E27FC236}">
                  <a16:creationId xmlns:a16="http://schemas.microsoft.com/office/drawing/2014/main" id="{9A0DCCF0-DACC-D7B6-BD97-FFBD81213D7F}"/>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1" name="Arrow: Chevron 20">
              <a:extLst>
                <a:ext uri="{FF2B5EF4-FFF2-40B4-BE49-F238E27FC236}">
                  <a16:creationId xmlns:a16="http://schemas.microsoft.com/office/drawing/2014/main" id="{A192BC73-A866-019C-E8D9-924D33889E72}"/>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2" name="Arrow: Chevron 21">
              <a:extLst>
                <a:ext uri="{FF2B5EF4-FFF2-40B4-BE49-F238E27FC236}">
                  <a16:creationId xmlns:a16="http://schemas.microsoft.com/office/drawing/2014/main" id="{FCDED361-0D7F-6995-AE66-74922807689C}"/>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3" name="Arrow: Chevron 22">
              <a:extLst>
                <a:ext uri="{FF2B5EF4-FFF2-40B4-BE49-F238E27FC236}">
                  <a16:creationId xmlns:a16="http://schemas.microsoft.com/office/drawing/2014/main" id="{D7E002DA-DB54-7674-5B07-9F78F8773835}"/>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30" name="Picture 18" descr="JSmith 9_28_23">
            <a:extLst>
              <a:ext uri="{FF2B5EF4-FFF2-40B4-BE49-F238E27FC236}">
                <a16:creationId xmlns:a16="http://schemas.microsoft.com/office/drawing/2014/main" id="{1934E6F4-6D5C-EBB7-5D63-D70D53715DE9}"/>
              </a:ext>
            </a:extLst>
          </p:cNvPr>
          <p:cNvPicPr>
            <a:picLocks noChangeArrowheads="1"/>
          </p:cNvPicPr>
          <p:nvPr/>
        </p:nvPicPr>
        <p:blipFill rotWithShape="1">
          <a:blip r:embed="rId5">
            <a:extLst>
              <a:ext uri="{28A0092B-C50C-407E-A947-70E740481C1C}">
                <a14:useLocalDpi xmlns:a14="http://schemas.microsoft.com/office/drawing/2010/main" val="0"/>
              </a:ext>
            </a:extLst>
          </a:blip>
          <a:srcRect t="6243" b="13144"/>
          <a:stretch/>
        </p:blipFill>
        <p:spPr bwMode="auto">
          <a:xfrm>
            <a:off x="1490472" y="1344168"/>
            <a:ext cx="3429000" cy="3886200"/>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983760"/>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2"/>
                                        </p:tgtEl>
                                      </p:cBhvr>
                                    </p:animEffect>
                                    <p:anim calcmode="lin" valueType="num">
                                      <p:cBhvr>
                                        <p:cTn id="36" dur="1000"/>
                                        <p:tgtEl>
                                          <p:spTgt spid="12"/>
                                        </p:tgtEl>
                                        <p:attrNameLst>
                                          <p:attrName>ppt_x</p:attrName>
                                        </p:attrNameLst>
                                      </p:cBhvr>
                                      <p:tavLst>
                                        <p:tav tm="0">
                                          <p:val>
                                            <p:strVal val="ppt_x"/>
                                          </p:val>
                                        </p:tav>
                                        <p:tav tm="100000">
                                          <p:val>
                                            <p:strVal val="ppt_x"/>
                                          </p:val>
                                        </p:tav>
                                      </p:tavLst>
                                    </p:anim>
                                    <p:anim calcmode="lin" valueType="num">
                                      <p:cBhvr>
                                        <p:cTn id="37" dur="1000"/>
                                        <p:tgtEl>
                                          <p:spTgt spid="12"/>
                                        </p:tgtEl>
                                        <p:attrNameLst>
                                          <p:attrName>ppt_y</p:attrName>
                                        </p:attrNameLst>
                                      </p:cBhvr>
                                      <p:tavLst>
                                        <p:tav tm="0">
                                          <p:val>
                                            <p:strVal val="ppt_y"/>
                                          </p:val>
                                        </p:tav>
                                        <p:tav tm="100000">
                                          <p:val>
                                            <p:strVal val="ppt_y+.1"/>
                                          </p:val>
                                        </p:tav>
                                      </p:tavLst>
                                    </p:anim>
                                    <p:set>
                                      <p:cBhvr>
                                        <p:cTn id="38" dur="1" fill="hold">
                                          <p:stCondLst>
                                            <p:cond delay="999"/>
                                          </p:stCondLst>
                                        </p:cTn>
                                        <p:tgtEl>
                                          <p:spTgt spid="12"/>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3"/>
                                        </p:tgtEl>
                                      </p:cBhvr>
                                    </p:animEffect>
                                    <p:anim calcmode="lin" valueType="num">
                                      <p:cBhvr>
                                        <p:cTn id="41" dur="1000"/>
                                        <p:tgtEl>
                                          <p:spTgt spid="13"/>
                                        </p:tgtEl>
                                        <p:attrNameLst>
                                          <p:attrName>ppt_x</p:attrName>
                                        </p:attrNameLst>
                                      </p:cBhvr>
                                      <p:tavLst>
                                        <p:tav tm="0">
                                          <p:val>
                                            <p:strVal val="ppt_x"/>
                                          </p:val>
                                        </p:tav>
                                        <p:tav tm="100000">
                                          <p:val>
                                            <p:strVal val="ppt_x"/>
                                          </p:val>
                                        </p:tav>
                                      </p:tavLst>
                                    </p:anim>
                                    <p:anim calcmode="lin" valueType="num">
                                      <p:cBhvr>
                                        <p:cTn id="42" dur="1000"/>
                                        <p:tgtEl>
                                          <p:spTgt spid="13"/>
                                        </p:tgtEl>
                                        <p:attrNameLst>
                                          <p:attrName>ppt_y</p:attrName>
                                        </p:attrNameLst>
                                      </p:cBhvr>
                                      <p:tavLst>
                                        <p:tav tm="0">
                                          <p:val>
                                            <p:strVal val="ppt_y"/>
                                          </p:val>
                                        </p:tav>
                                        <p:tav tm="100000">
                                          <p:val>
                                            <p:strVal val="ppt_y+.1"/>
                                          </p:val>
                                        </p:tav>
                                      </p:tavLst>
                                    </p:anim>
                                    <p:set>
                                      <p:cBhvr>
                                        <p:cTn id="43" dur="1" fill="hold">
                                          <p:stCondLst>
                                            <p:cond delay="999"/>
                                          </p:stCondLst>
                                        </p:cTn>
                                        <p:tgtEl>
                                          <p:spTgt spid="13"/>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4"/>
                                        </p:tgtEl>
                                      </p:cBhvr>
                                    </p:animEffect>
                                    <p:anim calcmode="lin" valueType="num">
                                      <p:cBhvr>
                                        <p:cTn id="46" dur="1000"/>
                                        <p:tgtEl>
                                          <p:spTgt spid="14"/>
                                        </p:tgtEl>
                                        <p:attrNameLst>
                                          <p:attrName>ppt_x</p:attrName>
                                        </p:attrNameLst>
                                      </p:cBhvr>
                                      <p:tavLst>
                                        <p:tav tm="0">
                                          <p:val>
                                            <p:strVal val="ppt_x"/>
                                          </p:val>
                                        </p:tav>
                                        <p:tav tm="100000">
                                          <p:val>
                                            <p:strVal val="ppt_x"/>
                                          </p:val>
                                        </p:tav>
                                      </p:tavLst>
                                    </p:anim>
                                    <p:anim calcmode="lin" valueType="num">
                                      <p:cBhvr>
                                        <p:cTn id="47" dur="1000"/>
                                        <p:tgtEl>
                                          <p:spTgt spid="14"/>
                                        </p:tgtEl>
                                        <p:attrNameLst>
                                          <p:attrName>ppt_y</p:attrName>
                                        </p:attrNameLst>
                                      </p:cBhvr>
                                      <p:tavLst>
                                        <p:tav tm="0">
                                          <p:val>
                                            <p:strVal val="ppt_y"/>
                                          </p:val>
                                        </p:tav>
                                        <p:tav tm="100000">
                                          <p:val>
                                            <p:strVal val="ppt_y+.1"/>
                                          </p:val>
                                        </p:tav>
                                      </p:tavLst>
                                    </p:anim>
                                    <p:set>
                                      <p:cBhvr>
                                        <p:cTn id="48" dur="1" fill="hold">
                                          <p:stCondLst>
                                            <p:cond delay="999"/>
                                          </p:stCondLst>
                                        </p:cTn>
                                        <p:tgtEl>
                                          <p:spTgt spid="1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5"/>
                                        </p:tgtEl>
                                      </p:cBhvr>
                                    </p:animEffect>
                                    <p:anim calcmode="lin" valueType="num">
                                      <p:cBhvr>
                                        <p:cTn id="51" dur="1000"/>
                                        <p:tgtEl>
                                          <p:spTgt spid="15"/>
                                        </p:tgtEl>
                                        <p:attrNameLst>
                                          <p:attrName>ppt_x</p:attrName>
                                        </p:attrNameLst>
                                      </p:cBhvr>
                                      <p:tavLst>
                                        <p:tav tm="0">
                                          <p:val>
                                            <p:strVal val="ppt_x"/>
                                          </p:val>
                                        </p:tav>
                                        <p:tav tm="100000">
                                          <p:val>
                                            <p:strVal val="ppt_x"/>
                                          </p:val>
                                        </p:tav>
                                      </p:tavLst>
                                    </p:anim>
                                    <p:anim calcmode="lin" valueType="num">
                                      <p:cBhvr>
                                        <p:cTn id="52" dur="1000"/>
                                        <p:tgtEl>
                                          <p:spTgt spid="15"/>
                                        </p:tgtEl>
                                        <p:attrNameLst>
                                          <p:attrName>ppt_y</p:attrName>
                                        </p:attrNameLst>
                                      </p:cBhvr>
                                      <p:tavLst>
                                        <p:tav tm="0">
                                          <p:val>
                                            <p:strVal val="ppt_y"/>
                                          </p:val>
                                        </p:tav>
                                        <p:tav tm="100000">
                                          <p:val>
                                            <p:strVal val="ppt_y+.1"/>
                                          </p:val>
                                        </p:tav>
                                      </p:tavLst>
                                    </p:anim>
                                    <p:set>
                                      <p:cBhvr>
                                        <p:cTn id="53" dur="1" fill="hold">
                                          <p:stCondLst>
                                            <p:cond delay="999"/>
                                          </p:stCondLst>
                                        </p:cTn>
                                        <p:tgtEl>
                                          <p:spTgt spid="15"/>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11"/>
                                        </p:tgtEl>
                                      </p:cBhvr>
                                    </p:animEffect>
                                    <p:anim calcmode="lin" valueType="num">
                                      <p:cBhvr>
                                        <p:cTn id="57" dur="500"/>
                                        <p:tgtEl>
                                          <p:spTgt spid="11"/>
                                        </p:tgtEl>
                                        <p:attrNameLst>
                                          <p:attrName>ppt_x</p:attrName>
                                        </p:attrNameLst>
                                      </p:cBhvr>
                                      <p:tavLst>
                                        <p:tav tm="0">
                                          <p:val>
                                            <p:strVal val="ppt_x"/>
                                          </p:val>
                                        </p:tav>
                                        <p:tav tm="100000">
                                          <p:val>
                                            <p:strVal val="ppt_x"/>
                                          </p:val>
                                        </p:tav>
                                      </p:tavLst>
                                    </p:anim>
                                    <p:anim calcmode="lin" valueType="num">
                                      <p:cBhvr>
                                        <p:cTn id="58" dur="500"/>
                                        <p:tgtEl>
                                          <p:spTgt spid="11"/>
                                        </p:tgtEl>
                                        <p:attrNameLst>
                                          <p:attrName>ppt_y</p:attrName>
                                        </p:attrNameLst>
                                      </p:cBhvr>
                                      <p:tavLst>
                                        <p:tav tm="0">
                                          <p:val>
                                            <p:strVal val="ppt_y"/>
                                          </p:val>
                                        </p:tav>
                                        <p:tav tm="100000">
                                          <p:val>
                                            <p:strVal val="ppt_y+.1"/>
                                          </p:val>
                                        </p:tav>
                                      </p:tavLst>
                                    </p:anim>
                                    <p:set>
                                      <p:cBhvr>
                                        <p:cTn id="59" dur="1" fill="hold">
                                          <p:stCondLst>
                                            <p:cond delay="499"/>
                                          </p:stCondLst>
                                        </p:cTn>
                                        <p:tgtEl>
                                          <p:spTgt spid="11"/>
                                        </p:tgtEl>
                                        <p:attrNameLst>
                                          <p:attrName>style.visibility</p:attrName>
                                        </p:attrNameLst>
                                      </p:cBhvr>
                                      <p:to>
                                        <p:strVal val="hidden"/>
                                      </p:to>
                                    </p:set>
                                  </p:childTnLst>
                                </p:cTn>
                              </p:par>
                              <p:par>
                                <p:cTn id="60" presetID="21" presetClass="entr" presetSubtype="1"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heel(1)">
                                      <p:cBhvr>
                                        <p:cTn id="6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F4340-8C23-4321-8891-6170B2B692B7}"/>
              </a:ext>
            </a:extLst>
          </p:cNvPr>
          <p:cNvSpPr txBox="1"/>
          <p:nvPr/>
        </p:nvSpPr>
        <p:spPr>
          <a:xfrm>
            <a:off x="6106803" y="1344168"/>
            <a:ext cx="4754880" cy="1446550"/>
          </a:xfrm>
          <a:prstGeom prst="rect">
            <a:avLst/>
          </a:prstGeom>
          <a:solidFill>
            <a:schemeClr val="tx1"/>
          </a:solidFill>
          <a:ln w="41275">
            <a:solidFill>
              <a:srgbClr val="7030A0"/>
            </a:solidFill>
          </a:ln>
        </p:spPr>
        <p:txBody>
          <a:bodyPr wrap="square" rtlCol="0">
            <a:spAutoFit/>
          </a:bodyPr>
          <a:lstStyle/>
          <a:p>
            <a:r>
              <a:rPr lang="en-US" sz="2200" cap="small" dirty="0">
                <a:solidFill>
                  <a:schemeClr val="bg1"/>
                </a:solidFill>
              </a:rPr>
              <a:t>Our lab works toward improving methodological standards of workplace assessment using collateral information in the testing environment.</a:t>
            </a:r>
            <a:endParaRPr lang="en-US" sz="2200" cap="small" dirty="0">
              <a:solidFill>
                <a:schemeClr val="bg1"/>
              </a:solidFill>
              <a:latin typeface="Abadi" panose="020B0604020104020204" pitchFamily="34" charset="0"/>
            </a:endParaRPr>
          </a:p>
        </p:txBody>
      </p:sp>
      <p:sp>
        <p:nvSpPr>
          <p:cNvPr id="14" name="TextBox 13">
            <a:extLst>
              <a:ext uri="{FF2B5EF4-FFF2-40B4-BE49-F238E27FC236}">
                <a16:creationId xmlns:a16="http://schemas.microsoft.com/office/drawing/2014/main" id="{9EE4471A-CB48-42A6-AC86-442B45C0B3CF}"/>
              </a:ext>
            </a:extLst>
          </p:cNvPr>
          <p:cNvSpPr txBox="1"/>
          <p:nvPr/>
        </p:nvSpPr>
        <p:spPr>
          <a:xfrm>
            <a:off x="6096000" y="3429000"/>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Research Methods</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14193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Noncognitive Assessments</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4819825"/>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Reducing Response Bias</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986016" y="5496896"/>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Adaptive Testing</a:t>
            </a:r>
          </a:p>
        </p:txBody>
      </p:sp>
      <p:sp>
        <p:nvSpPr>
          <p:cNvPr id="21" name="Title 1">
            <a:extLst>
              <a:ext uri="{FF2B5EF4-FFF2-40B4-BE49-F238E27FC236}">
                <a16:creationId xmlns:a16="http://schemas.microsoft.com/office/drawing/2014/main" id="{C5AB2B82-06E7-4A43-965D-A71D238E1941}"/>
              </a:ext>
            </a:extLst>
          </p:cNvPr>
          <p:cNvSpPr txBox="1">
            <a:spLocks/>
          </p:cNvSpPr>
          <p:nvPr/>
        </p:nvSpPr>
        <p:spPr>
          <a:xfrm>
            <a:off x="1374377"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err="1">
                <a:solidFill>
                  <a:schemeClr val="bg1"/>
                </a:solidFill>
              </a:rPr>
              <a:t>Naidan</a:t>
            </a:r>
            <a:r>
              <a:rPr lang="en-US" b="1" cap="small" dirty="0">
                <a:solidFill>
                  <a:schemeClr val="bg1"/>
                </a:solidFill>
              </a:rPr>
              <a:t> Tu</a:t>
            </a:r>
            <a:br>
              <a:rPr lang="en-US" b="1" cap="small" dirty="0">
                <a:solidFill>
                  <a:schemeClr val="bg1"/>
                </a:solidFill>
              </a:rPr>
            </a:br>
            <a:r>
              <a:rPr lang="en-US" sz="2400" cap="small" dirty="0">
                <a:solidFill>
                  <a:schemeClr val="bg1"/>
                </a:solidFill>
              </a:rPr>
              <a:t>Assistant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524DCC45-FCAA-4588-8F45-714F6429F8B2}"/>
              </a:ext>
            </a:extLst>
          </p:cNvPr>
          <p:cNvGrpSpPr/>
          <p:nvPr/>
        </p:nvGrpSpPr>
        <p:grpSpPr>
          <a:xfrm>
            <a:off x="685800" y="365760"/>
            <a:ext cx="10778944" cy="621846"/>
            <a:chOff x="863250" y="2712994"/>
            <a:chExt cx="10778944" cy="621846"/>
          </a:xfrm>
        </p:grpSpPr>
        <p:sp>
          <p:nvSpPr>
            <p:cNvPr id="22" name="Arrow: Chevron 21">
              <a:extLst>
                <a:ext uri="{FF2B5EF4-FFF2-40B4-BE49-F238E27FC236}">
                  <a16:creationId xmlns:a16="http://schemas.microsoft.com/office/drawing/2014/main" id="{8AA7EC70-3D50-4BCE-B673-FD2729352B45}"/>
                </a:ext>
              </a:extLst>
            </p:cNvPr>
            <p:cNvSpPr/>
            <p:nvPr/>
          </p:nvSpPr>
          <p:spPr>
            <a:xfrm>
              <a:off x="863250" y="2712994"/>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3" name="Arrow: Chevron 22">
              <a:extLst>
                <a:ext uri="{FF2B5EF4-FFF2-40B4-BE49-F238E27FC236}">
                  <a16:creationId xmlns:a16="http://schemas.microsoft.com/office/drawing/2014/main" id="{295C64B5-2F09-4891-880E-892652676047}"/>
                </a:ext>
              </a:extLst>
            </p:cNvPr>
            <p:cNvSpPr/>
            <p:nvPr/>
          </p:nvSpPr>
          <p:spPr>
            <a:xfrm>
              <a:off x="3542220"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4" name="Arrow: Chevron 23">
              <a:extLst>
                <a:ext uri="{FF2B5EF4-FFF2-40B4-BE49-F238E27FC236}">
                  <a16:creationId xmlns:a16="http://schemas.microsoft.com/office/drawing/2014/main" id="{8A19E57E-D94C-4272-9ADF-BD5E9CCC65C7}"/>
                </a:ext>
              </a:extLst>
            </p:cNvPr>
            <p:cNvSpPr/>
            <p:nvPr/>
          </p:nvSpPr>
          <p:spPr>
            <a:xfrm>
              <a:off x="6221191" y="2712994"/>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5" name="Arrow: Chevron 24">
              <a:extLst>
                <a:ext uri="{FF2B5EF4-FFF2-40B4-BE49-F238E27FC236}">
                  <a16:creationId xmlns:a16="http://schemas.microsoft.com/office/drawing/2014/main" id="{BB9CEC7F-DB26-4243-AEC8-8E473794D3E8}"/>
                </a:ext>
              </a:extLst>
            </p:cNvPr>
            <p:cNvSpPr/>
            <p:nvPr/>
          </p:nvSpPr>
          <p:spPr>
            <a:xfrm>
              <a:off x="8900161"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19" name="Picture 18">
            <a:extLst>
              <a:ext uri="{FF2B5EF4-FFF2-40B4-BE49-F238E27FC236}">
                <a16:creationId xmlns:a16="http://schemas.microsoft.com/office/drawing/2014/main" id="{468117B7-FE14-4AA0-8913-36DABFF193CB}"/>
              </a:ext>
            </a:extLst>
          </p:cNvPr>
          <p:cNvPicPr>
            <a:picLocks/>
          </p:cNvPicPr>
          <p:nvPr/>
        </p:nvPicPr>
        <p:blipFill rotWithShape="1">
          <a:blip r:embed="rId4">
            <a:extLst>
              <a:ext uri="{28A0092B-C50C-407E-A947-70E740481C1C}">
                <a14:useLocalDpi xmlns:a14="http://schemas.microsoft.com/office/drawing/2010/main" val="0"/>
              </a:ext>
            </a:extLst>
          </a:blip>
          <a:srcRect t="14712" b="3317"/>
          <a:stretch/>
        </p:blipFill>
        <p:spPr>
          <a:xfrm>
            <a:off x="1490472" y="1344168"/>
            <a:ext cx="3429000" cy="3886200"/>
          </a:xfrm>
          <a:prstGeom prst="rect">
            <a:avLst/>
          </a:prstGeom>
          <a:ln w="28575">
            <a:solidFill>
              <a:schemeClr val="bg1">
                <a:lumMod val="50000"/>
              </a:schemeClr>
            </a:solidFill>
          </a:ln>
        </p:spPr>
      </p:pic>
    </p:spTree>
    <p:custDataLst>
      <p:tags r:id="rId1"/>
    </p:custDataLst>
    <p:extLst>
      <p:ext uri="{BB962C8B-B14F-4D97-AF65-F5344CB8AC3E}">
        <p14:creationId xmlns:p14="http://schemas.microsoft.com/office/powerpoint/2010/main" val="1688659572"/>
      </p:ext>
    </p:extLst>
  </p:cSld>
  <p:clrMapOvr>
    <a:masterClrMapping/>
  </p:clrMapOvr>
  <mc:AlternateContent xmlns:mc="http://schemas.openxmlformats.org/markup-compatibility/2006" xmlns:p14="http://schemas.microsoft.com/office/powerpoint/2010/main">
    <mc:Choice Requires="p14">
      <p:transition spd="slow" p14:dur="2000" advTm="26903"/>
    </mc:Choice>
    <mc:Fallback xmlns="">
      <p:transition spd="slow" advTm="2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4"/>
                                        </p:tgtEl>
                                      </p:cBhvr>
                                    </p:animEffect>
                                    <p:anim calcmode="lin" valueType="num">
                                      <p:cBhvr>
                                        <p:cTn id="36" dur="1000"/>
                                        <p:tgtEl>
                                          <p:spTgt spid="14"/>
                                        </p:tgtEl>
                                        <p:attrNameLst>
                                          <p:attrName>ppt_x</p:attrName>
                                        </p:attrNameLst>
                                      </p:cBhvr>
                                      <p:tavLst>
                                        <p:tav tm="0">
                                          <p:val>
                                            <p:strVal val="ppt_x"/>
                                          </p:val>
                                        </p:tav>
                                        <p:tav tm="100000">
                                          <p:val>
                                            <p:strVal val="ppt_x"/>
                                          </p:val>
                                        </p:tav>
                                      </p:tavLst>
                                    </p:anim>
                                    <p:anim calcmode="lin" valueType="num">
                                      <p:cBhvr>
                                        <p:cTn id="37" dur="1000"/>
                                        <p:tgtEl>
                                          <p:spTgt spid="14"/>
                                        </p:tgtEl>
                                        <p:attrNameLst>
                                          <p:attrName>ppt_y</p:attrName>
                                        </p:attrNameLst>
                                      </p:cBhvr>
                                      <p:tavLst>
                                        <p:tav tm="0">
                                          <p:val>
                                            <p:strVal val="ppt_y"/>
                                          </p:val>
                                        </p:tav>
                                        <p:tav tm="100000">
                                          <p:val>
                                            <p:strVal val="ppt_y+.1"/>
                                          </p:val>
                                        </p:tav>
                                      </p:tavLst>
                                    </p:anim>
                                    <p:set>
                                      <p:cBhvr>
                                        <p:cTn id="38" dur="1" fill="hold">
                                          <p:stCondLst>
                                            <p:cond delay="999"/>
                                          </p:stCondLst>
                                        </p:cTn>
                                        <p:tgtEl>
                                          <p:spTgt spid="1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5"/>
                                        </p:tgtEl>
                                      </p:cBhvr>
                                    </p:animEffect>
                                    <p:anim calcmode="lin" valueType="num">
                                      <p:cBhvr>
                                        <p:cTn id="41" dur="1000"/>
                                        <p:tgtEl>
                                          <p:spTgt spid="15"/>
                                        </p:tgtEl>
                                        <p:attrNameLst>
                                          <p:attrName>ppt_x</p:attrName>
                                        </p:attrNameLst>
                                      </p:cBhvr>
                                      <p:tavLst>
                                        <p:tav tm="0">
                                          <p:val>
                                            <p:strVal val="ppt_x"/>
                                          </p:val>
                                        </p:tav>
                                        <p:tav tm="100000">
                                          <p:val>
                                            <p:strVal val="ppt_x"/>
                                          </p:val>
                                        </p:tav>
                                      </p:tavLst>
                                    </p:anim>
                                    <p:anim calcmode="lin" valueType="num">
                                      <p:cBhvr>
                                        <p:cTn id="42" dur="1000"/>
                                        <p:tgtEl>
                                          <p:spTgt spid="15"/>
                                        </p:tgtEl>
                                        <p:attrNameLst>
                                          <p:attrName>ppt_y</p:attrName>
                                        </p:attrNameLst>
                                      </p:cBhvr>
                                      <p:tavLst>
                                        <p:tav tm="0">
                                          <p:val>
                                            <p:strVal val="ppt_y"/>
                                          </p:val>
                                        </p:tav>
                                        <p:tav tm="100000">
                                          <p:val>
                                            <p:strVal val="ppt_y+.1"/>
                                          </p:val>
                                        </p:tav>
                                      </p:tavLst>
                                    </p:anim>
                                    <p:set>
                                      <p:cBhvr>
                                        <p:cTn id="43" dur="1" fill="hold">
                                          <p:stCondLst>
                                            <p:cond delay="999"/>
                                          </p:stCondLst>
                                        </p:cTn>
                                        <p:tgtEl>
                                          <p:spTgt spid="15"/>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6"/>
                                        </p:tgtEl>
                                      </p:cBhvr>
                                    </p:animEffect>
                                    <p:anim calcmode="lin" valueType="num">
                                      <p:cBhvr>
                                        <p:cTn id="46" dur="1000"/>
                                        <p:tgtEl>
                                          <p:spTgt spid="16"/>
                                        </p:tgtEl>
                                        <p:attrNameLst>
                                          <p:attrName>ppt_x</p:attrName>
                                        </p:attrNameLst>
                                      </p:cBhvr>
                                      <p:tavLst>
                                        <p:tav tm="0">
                                          <p:val>
                                            <p:strVal val="ppt_x"/>
                                          </p:val>
                                        </p:tav>
                                        <p:tav tm="100000">
                                          <p:val>
                                            <p:strVal val="ppt_x"/>
                                          </p:val>
                                        </p:tav>
                                      </p:tavLst>
                                    </p:anim>
                                    <p:anim calcmode="lin" valueType="num">
                                      <p:cBhvr>
                                        <p:cTn id="47" dur="1000"/>
                                        <p:tgtEl>
                                          <p:spTgt spid="16"/>
                                        </p:tgtEl>
                                        <p:attrNameLst>
                                          <p:attrName>ppt_y</p:attrName>
                                        </p:attrNameLst>
                                      </p:cBhvr>
                                      <p:tavLst>
                                        <p:tav tm="0">
                                          <p:val>
                                            <p:strVal val="ppt_y"/>
                                          </p:val>
                                        </p:tav>
                                        <p:tav tm="100000">
                                          <p:val>
                                            <p:strVal val="ppt_y+.1"/>
                                          </p:val>
                                        </p:tav>
                                      </p:tavLst>
                                    </p:anim>
                                    <p:set>
                                      <p:cBhvr>
                                        <p:cTn id="48" dur="1" fill="hold">
                                          <p:stCondLst>
                                            <p:cond delay="999"/>
                                          </p:stCondLst>
                                        </p:cTn>
                                        <p:tgtEl>
                                          <p:spTgt spid="16"/>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3"/>
                                        </p:tgtEl>
                                      </p:cBhvr>
                                    </p:animEffect>
                                    <p:anim calcmode="lin" valueType="num">
                                      <p:cBhvr>
                                        <p:cTn id="57" dur="500"/>
                                        <p:tgtEl>
                                          <p:spTgt spid="3"/>
                                        </p:tgtEl>
                                        <p:attrNameLst>
                                          <p:attrName>ppt_x</p:attrName>
                                        </p:attrNameLst>
                                      </p:cBhvr>
                                      <p:tavLst>
                                        <p:tav tm="0">
                                          <p:val>
                                            <p:strVal val="ppt_x"/>
                                          </p:val>
                                        </p:tav>
                                        <p:tav tm="100000">
                                          <p:val>
                                            <p:strVal val="ppt_x"/>
                                          </p:val>
                                        </p:tav>
                                      </p:tavLst>
                                    </p:anim>
                                    <p:anim calcmode="lin" valueType="num">
                                      <p:cBhvr>
                                        <p:cTn id="58" dur="500"/>
                                        <p:tgtEl>
                                          <p:spTgt spid="3"/>
                                        </p:tgtEl>
                                        <p:attrNameLst>
                                          <p:attrName>ppt_y</p:attrName>
                                        </p:attrNameLst>
                                      </p:cBhvr>
                                      <p:tavLst>
                                        <p:tav tm="0">
                                          <p:val>
                                            <p:strVal val="ppt_y"/>
                                          </p:val>
                                        </p:tav>
                                        <p:tav tm="100000">
                                          <p:val>
                                            <p:strVal val="ppt_y+.1"/>
                                          </p:val>
                                        </p:tav>
                                      </p:tavLst>
                                    </p:anim>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197CEE9B-0053-4FB4-99EB-385744BD733B}"/>
              </a:ext>
            </a:extLst>
          </p:cNvPr>
          <p:cNvGraphicFramePr>
            <a:graphicFrameLocks noChangeAspect="1"/>
          </p:cNvGraphicFramePr>
          <p:nvPr>
            <p:extLst>
              <p:ext uri="{D42A27DB-BD31-4B8C-83A1-F6EECF244321}">
                <p14:modId xmlns:p14="http://schemas.microsoft.com/office/powerpoint/2010/main" val="2084163238"/>
              </p:ext>
            </p:extLst>
          </p:nvPr>
        </p:nvGraphicFramePr>
        <p:xfrm>
          <a:off x="6820949" y="1375968"/>
          <a:ext cx="3771899" cy="5029200"/>
        </p:xfrm>
        <a:graphic>
          <a:graphicData uri="http://schemas.openxmlformats.org/presentationml/2006/ole">
            <mc:AlternateContent xmlns:mc="http://schemas.openxmlformats.org/markup-compatibility/2006">
              <mc:Choice xmlns:v="urn:schemas-microsoft-com:vml" Requires="v">
                <p:oleObj spid="_x0000_s10244" name="Acrobat Document" r:id="rId5" imgW="5143275" imgH="6857760" progId="Acrobat.Document.DC">
                  <p:embed/>
                </p:oleObj>
              </mc:Choice>
              <mc:Fallback>
                <p:oleObj name="Acrobat Document" r:id="rId5" imgW="5143275" imgH="6857760" progId="Acrobat.Document.DC">
                  <p:embed/>
                  <p:pic>
                    <p:nvPicPr>
                      <p:cNvPr id="20" name="Object 19">
                        <a:extLst>
                          <a:ext uri="{FF2B5EF4-FFF2-40B4-BE49-F238E27FC236}">
                            <a16:creationId xmlns:a16="http://schemas.microsoft.com/office/drawing/2014/main" id="{197CEE9B-0053-4FB4-99EB-385744BD733B}"/>
                          </a:ext>
                        </a:extLst>
                      </p:cNvPr>
                      <p:cNvPicPr/>
                      <p:nvPr/>
                    </p:nvPicPr>
                    <p:blipFill>
                      <a:blip r:embed="rId6"/>
                      <a:stretch>
                        <a:fillRect/>
                      </a:stretch>
                    </p:blipFill>
                    <p:spPr>
                      <a:xfrm>
                        <a:off x="6820949" y="1375968"/>
                        <a:ext cx="3771899"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4168"/>
            <a:ext cx="4671718" cy="2308324"/>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In the ALC lab at K-State, behavioral, electroencephalogram (EEG) recording, and connectionist modeling methods are used to study the processes involved in auditory perceptual learning.</a:t>
            </a:r>
          </a:p>
        </p:txBody>
      </p:sp>
      <p:grpSp>
        <p:nvGrpSpPr>
          <p:cNvPr id="9" name="Group 8">
            <a:extLst>
              <a:ext uri="{FF2B5EF4-FFF2-40B4-BE49-F238E27FC236}">
                <a16:creationId xmlns:a16="http://schemas.microsoft.com/office/drawing/2014/main" id="{D9482E07-552A-4471-BDE8-E8AABF459AFF}"/>
              </a:ext>
            </a:extLst>
          </p:cNvPr>
          <p:cNvGrpSpPr/>
          <p:nvPr/>
        </p:nvGrpSpPr>
        <p:grpSpPr>
          <a:xfrm>
            <a:off x="685800" y="365760"/>
            <a:ext cx="10778944" cy="621846"/>
            <a:chOff x="894781" y="1723181"/>
            <a:chExt cx="10778944" cy="621846"/>
          </a:xfrm>
        </p:grpSpPr>
        <p:sp>
          <p:nvSpPr>
            <p:cNvPr id="10" name="Arrow: Chevron 9">
              <a:extLst>
                <a:ext uri="{FF2B5EF4-FFF2-40B4-BE49-F238E27FC236}">
                  <a16:creationId xmlns:a16="http://schemas.microsoft.com/office/drawing/2014/main" id="{A1A6BCDE-1B72-4245-96C1-6003204D8C2C}"/>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1" name="Arrow: Chevron 10">
              <a:extLst>
                <a:ext uri="{FF2B5EF4-FFF2-40B4-BE49-F238E27FC236}">
                  <a16:creationId xmlns:a16="http://schemas.microsoft.com/office/drawing/2014/main" id="{D0B81DB5-A518-49A3-80AD-1585CECF61FE}"/>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2" name="Arrow: Chevron 11">
              <a:extLst>
                <a:ext uri="{FF2B5EF4-FFF2-40B4-BE49-F238E27FC236}">
                  <a16:creationId xmlns:a16="http://schemas.microsoft.com/office/drawing/2014/main" id="{E2CFA6DA-C30D-487F-B55B-99EE0FB05D06}"/>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13" name="Arrow: Chevron 12">
              <a:extLst>
                <a:ext uri="{FF2B5EF4-FFF2-40B4-BE49-F238E27FC236}">
                  <a16:creationId xmlns:a16="http://schemas.microsoft.com/office/drawing/2014/main" id="{33FCD85C-D5C7-4F23-8B9B-12FB775A18CD}"/>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
        <p:nvSpPr>
          <p:cNvPr id="16" name="TextBox 15">
            <a:extLst>
              <a:ext uri="{FF2B5EF4-FFF2-40B4-BE49-F238E27FC236}">
                <a16:creationId xmlns:a16="http://schemas.microsoft.com/office/drawing/2014/main" id="{C5D297F3-B8D4-41E4-A16D-76C68CA2A5EA}"/>
              </a:ext>
            </a:extLst>
          </p:cNvPr>
          <p:cNvSpPr txBox="1"/>
          <p:nvPr/>
        </p:nvSpPr>
        <p:spPr>
          <a:xfrm>
            <a:off x="6090991" y="3945594"/>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Auditory Learning &amp; Cognition</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470036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EEG</a:t>
            </a:r>
          </a:p>
        </p:txBody>
      </p:sp>
      <p:pic>
        <p:nvPicPr>
          <p:cNvPr id="19" name="Picture 18">
            <a:extLst>
              <a:ext uri="{FF2B5EF4-FFF2-40B4-BE49-F238E27FC236}">
                <a16:creationId xmlns:a16="http://schemas.microsoft.com/office/drawing/2014/main" id="{8FEC6706-0904-4290-85DF-A4FE1C3206D0}"/>
              </a:ext>
            </a:extLst>
          </p:cNvPr>
          <p:cNvPicPr>
            <a:picLocks/>
          </p:cNvPicPr>
          <p:nvPr/>
        </p:nvPicPr>
        <p:blipFill>
          <a:blip r:embed="rId7"/>
          <a:stretch>
            <a:fillRect/>
          </a:stretch>
        </p:blipFill>
        <p:spPr>
          <a:xfrm>
            <a:off x="1490472" y="1344168"/>
            <a:ext cx="3429629" cy="3886200"/>
          </a:xfrm>
          <a:prstGeom prst="rect">
            <a:avLst/>
          </a:prstGeom>
          <a:ln w="28575">
            <a:solidFill>
              <a:schemeClr val="bg1">
                <a:lumMod val="50000"/>
              </a:schemeClr>
            </a:solidFill>
          </a:ln>
        </p:spPr>
      </p:pic>
      <p:sp>
        <p:nvSpPr>
          <p:cNvPr id="2" name="Title 1">
            <a:extLst>
              <a:ext uri="{FF2B5EF4-FFF2-40B4-BE49-F238E27FC236}">
                <a16:creationId xmlns:a16="http://schemas.microsoft.com/office/drawing/2014/main" id="{CB05942B-257F-7C2D-63D4-6BEDFF30F2E3}"/>
              </a:ext>
            </a:extLst>
          </p:cNvPr>
          <p:cNvSpPr>
            <a:spLocks noGrp="1"/>
          </p:cNvSpPr>
          <p:nvPr>
            <p:ph type="title"/>
          </p:nvPr>
        </p:nvSpPr>
        <p:spPr>
          <a:xfrm>
            <a:off x="1371600" y="5577840"/>
            <a:ext cx="3657600" cy="109728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b="1" cap="small" dirty="0">
                <a:solidFill>
                  <a:schemeClr val="bg1"/>
                </a:solidFill>
              </a:rPr>
              <a:t>Dr. Matthew </a:t>
            </a:r>
            <a:r>
              <a:rPr lang="en-US" b="1" cap="small" dirty="0" err="1">
                <a:solidFill>
                  <a:schemeClr val="bg1"/>
                </a:solidFill>
              </a:rPr>
              <a:t>Wizniewski</a:t>
            </a:r>
            <a:br>
              <a:rPr lang="en-US" b="1" cap="small" dirty="0">
                <a:solidFill>
                  <a:schemeClr val="bg1"/>
                </a:solidFill>
              </a:rPr>
            </a:br>
            <a:r>
              <a:rPr lang="en-US" sz="2000" cap="small" dirty="0">
                <a:solidFill>
                  <a:schemeClr val="bg1"/>
                </a:solidFill>
              </a:rPr>
              <a:t>Associate Professor </a:t>
            </a:r>
          </a:p>
        </p:txBody>
      </p:sp>
    </p:spTree>
    <p:custDataLst>
      <p:tags r:id="rId2"/>
    </p:custDataLst>
    <p:extLst>
      <p:ext uri="{BB962C8B-B14F-4D97-AF65-F5344CB8AC3E}">
        <p14:creationId xmlns:p14="http://schemas.microsoft.com/office/powerpoint/2010/main" val="470678877"/>
      </p:ext>
    </p:extLst>
  </p:cSld>
  <p:clrMapOvr>
    <a:masterClrMapping/>
  </p:clrMapOvr>
  <mc:AlternateContent xmlns:mc="http://schemas.openxmlformats.org/markup-compatibility/2006" xmlns:p14="http://schemas.microsoft.com/office/powerpoint/2010/main">
    <mc:Choice Requires="p14">
      <p:transition spd="slow" p14:dur="2000" advTm="23672"/>
    </mc:Choice>
    <mc:Fallback xmlns="">
      <p:transition spd="slow" advTm="2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6"/>
                                        </p:tgtEl>
                                      </p:cBhvr>
                                    </p:animEffect>
                                    <p:anim calcmode="lin" valueType="num">
                                      <p:cBhvr>
                                        <p:cTn id="24" dur="1000"/>
                                        <p:tgtEl>
                                          <p:spTgt spid="16"/>
                                        </p:tgtEl>
                                        <p:attrNameLst>
                                          <p:attrName>ppt_x</p:attrName>
                                        </p:attrNameLst>
                                      </p:cBhvr>
                                      <p:tavLst>
                                        <p:tav tm="0">
                                          <p:val>
                                            <p:strVal val="ppt_x"/>
                                          </p:val>
                                        </p:tav>
                                        <p:tav tm="100000">
                                          <p:val>
                                            <p:strVal val="ppt_x"/>
                                          </p:val>
                                        </p:tav>
                                      </p:tavLst>
                                    </p:anim>
                                    <p:anim calcmode="lin" valueType="num">
                                      <p:cBhvr>
                                        <p:cTn id="25" dur="1000"/>
                                        <p:tgtEl>
                                          <p:spTgt spid="16"/>
                                        </p:tgtEl>
                                        <p:attrNameLst>
                                          <p:attrName>ppt_y</p:attrName>
                                        </p:attrNameLst>
                                      </p:cBhvr>
                                      <p:tavLst>
                                        <p:tav tm="0">
                                          <p:val>
                                            <p:strVal val="ppt_y"/>
                                          </p:val>
                                        </p:tav>
                                        <p:tav tm="100000">
                                          <p:val>
                                            <p:strVal val="ppt_y+.1"/>
                                          </p:val>
                                        </p:tav>
                                      </p:tavLst>
                                    </p:anim>
                                    <p:set>
                                      <p:cBhvr>
                                        <p:cTn id="26" dur="1" fill="hold">
                                          <p:stCondLst>
                                            <p:cond delay="999"/>
                                          </p:stCondLst>
                                        </p:cTn>
                                        <p:tgtEl>
                                          <p:spTgt spid="16"/>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0"/>
                                        <p:tgtEl>
                                          <p:spTgt spid="17"/>
                                        </p:tgtEl>
                                        <p:attrNameLst>
                                          <p:attrName>ppt_y</p:attrName>
                                        </p:attrNameLst>
                                      </p:cBhvr>
                                      <p:tavLst>
                                        <p:tav tm="0">
                                          <p:val>
                                            <p:strVal val="ppt_y"/>
                                          </p:val>
                                        </p:tav>
                                        <p:tav tm="100000">
                                          <p:val>
                                            <p:strVal val="ppt_y+.1"/>
                                          </p:val>
                                        </p:tav>
                                      </p:tavLst>
                                    </p:anim>
                                    <p:set>
                                      <p:cBhvr>
                                        <p:cTn id="31" dur="1" fill="hold">
                                          <p:stCondLst>
                                            <p:cond delay="999"/>
                                          </p:stCondLst>
                                        </p:cTn>
                                        <p:tgtEl>
                                          <p:spTgt spid="17"/>
                                        </p:tgtEl>
                                        <p:attrNameLst>
                                          <p:attrName>style.visibility</p:attrName>
                                        </p:attrNameLst>
                                      </p:cBhvr>
                                      <p:to>
                                        <p:strVal val="hidden"/>
                                      </p:to>
                                    </p:set>
                                  </p:childTnLst>
                                </p:cTn>
                              </p:par>
                            </p:childTnLst>
                          </p:cTn>
                        </p:par>
                        <p:par>
                          <p:cTn id="32" fill="hold">
                            <p:stCondLst>
                              <p:cond delay="1000"/>
                            </p:stCondLst>
                            <p:childTnLst>
                              <p:par>
                                <p:cTn id="33" presetID="42" presetClass="exit" presetSubtype="0" fill="hold" grpId="1" nodeType="afterEffect">
                                  <p:stCondLst>
                                    <p:cond delay="0"/>
                                  </p:stCondLst>
                                  <p:childTnLst>
                                    <p:animEffect transition="out" filter="fade">
                                      <p:cBhvr>
                                        <p:cTn id="34" dur="500"/>
                                        <p:tgtEl>
                                          <p:spTgt spid="3"/>
                                        </p:tgtEl>
                                      </p:cBhvr>
                                    </p:animEffect>
                                    <p:anim calcmode="lin" valueType="num">
                                      <p:cBhvr>
                                        <p:cTn id="35" dur="500"/>
                                        <p:tgtEl>
                                          <p:spTgt spid="3"/>
                                        </p:tgtEl>
                                        <p:attrNameLst>
                                          <p:attrName>ppt_x</p:attrName>
                                        </p:attrNameLst>
                                      </p:cBhvr>
                                      <p:tavLst>
                                        <p:tav tm="0">
                                          <p:val>
                                            <p:strVal val="ppt_x"/>
                                          </p:val>
                                        </p:tav>
                                        <p:tav tm="100000">
                                          <p:val>
                                            <p:strVal val="ppt_x"/>
                                          </p:val>
                                        </p:tav>
                                      </p:tavLst>
                                    </p:anim>
                                    <p:anim calcmode="lin" valueType="num">
                                      <p:cBhvr>
                                        <p:cTn id="36" dur="500"/>
                                        <p:tgtEl>
                                          <p:spTgt spid="3"/>
                                        </p:tgtEl>
                                        <p:attrNameLst>
                                          <p:attrName>ppt_y</p:attrName>
                                        </p:attrNameLst>
                                      </p:cBhvr>
                                      <p:tavLst>
                                        <p:tav tm="0">
                                          <p:val>
                                            <p:strVal val="ppt_y"/>
                                          </p:val>
                                        </p:tav>
                                        <p:tav tm="100000">
                                          <p:val>
                                            <p:strVal val="ppt_y+.1"/>
                                          </p:val>
                                        </p:tav>
                                      </p:tavLst>
                                    </p:anim>
                                    <p:set>
                                      <p:cBhvr>
                                        <p:cTn id="37" dur="1" fill="hold">
                                          <p:stCondLst>
                                            <p:cond delay="499"/>
                                          </p:stCondLst>
                                        </p:cTn>
                                        <p:tgtEl>
                                          <p:spTgt spid="3"/>
                                        </p:tgtEl>
                                        <p:attrNameLst>
                                          <p:attrName>style.visibility</p:attrName>
                                        </p:attrNameLst>
                                      </p:cBhvr>
                                      <p:to>
                                        <p:strVal val="hidden"/>
                                      </p:to>
                                    </p:set>
                                  </p:childTnLst>
                                </p:cTn>
                              </p:par>
                              <p:par>
                                <p:cTn id="38" presetID="21" presetClass="entr" presetSubtype="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9" name="Object 18">
            <a:extLst>
              <a:ext uri="{FF2B5EF4-FFF2-40B4-BE49-F238E27FC236}">
                <a16:creationId xmlns:a16="http://schemas.microsoft.com/office/drawing/2014/main" id="{30434684-479B-48DA-B1BA-E8E21856AE93}"/>
              </a:ext>
            </a:extLst>
          </p:cNvPr>
          <p:cNvGraphicFramePr>
            <a:graphicFrameLocks noChangeAspect="1"/>
          </p:cNvGraphicFramePr>
          <p:nvPr>
            <p:extLst>
              <p:ext uri="{D42A27DB-BD31-4B8C-83A1-F6EECF244321}">
                <p14:modId xmlns:p14="http://schemas.microsoft.com/office/powerpoint/2010/main" val="1017443979"/>
              </p:ext>
            </p:extLst>
          </p:nvPr>
        </p:nvGraphicFramePr>
        <p:xfrm>
          <a:off x="6800339" y="1282595"/>
          <a:ext cx="3886199" cy="5029200"/>
        </p:xfrm>
        <a:graphic>
          <a:graphicData uri="http://schemas.openxmlformats.org/presentationml/2006/ole">
            <mc:AlternateContent xmlns:mc="http://schemas.openxmlformats.org/markup-compatibility/2006">
              <mc:Choice xmlns:v="urn:schemas-microsoft-com:vml" Requires="v">
                <p:oleObj spid="_x0000_s11268" name="Acrobat Document" r:id="rId5" imgW="3886052" imgH="5028936" progId="Acrobat.Document.DC">
                  <p:embed/>
                </p:oleObj>
              </mc:Choice>
              <mc:Fallback>
                <p:oleObj name="Acrobat Document" r:id="rId5" imgW="3886052" imgH="5028936" progId="Acrobat.Document.DC">
                  <p:embed/>
                  <p:pic>
                    <p:nvPicPr>
                      <p:cNvPr id="19" name="Object 18">
                        <a:extLst>
                          <a:ext uri="{FF2B5EF4-FFF2-40B4-BE49-F238E27FC236}">
                            <a16:creationId xmlns:a16="http://schemas.microsoft.com/office/drawing/2014/main" id="{30434684-479B-48DA-B1BA-E8E21856AE93}"/>
                          </a:ext>
                        </a:extLst>
                      </p:cNvPr>
                      <p:cNvPicPr/>
                      <p:nvPr/>
                    </p:nvPicPr>
                    <p:blipFill>
                      <a:blip r:embed="rId6"/>
                      <a:stretch>
                        <a:fillRect/>
                      </a:stretch>
                    </p:blipFill>
                    <p:spPr>
                      <a:xfrm>
                        <a:off x="6800339" y="1282595"/>
                        <a:ext cx="3886199"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2591"/>
            <a:ext cx="4530660" cy="1200329"/>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Research typically involves the study of decision making in dynamic environments.</a:t>
            </a:r>
          </a:p>
        </p:txBody>
      </p:sp>
      <p:grpSp>
        <p:nvGrpSpPr>
          <p:cNvPr id="9" name="Group 8">
            <a:extLst>
              <a:ext uri="{FF2B5EF4-FFF2-40B4-BE49-F238E27FC236}">
                <a16:creationId xmlns:a16="http://schemas.microsoft.com/office/drawing/2014/main" id="{D9482E07-552A-4471-BDE8-E8AABF459AFF}"/>
              </a:ext>
            </a:extLst>
          </p:cNvPr>
          <p:cNvGrpSpPr/>
          <p:nvPr/>
        </p:nvGrpSpPr>
        <p:grpSpPr>
          <a:xfrm>
            <a:off x="685800" y="365760"/>
            <a:ext cx="10778944" cy="621846"/>
            <a:chOff x="894781" y="1723181"/>
            <a:chExt cx="10778944" cy="621846"/>
          </a:xfrm>
        </p:grpSpPr>
        <p:sp>
          <p:nvSpPr>
            <p:cNvPr id="10" name="Arrow: Chevron 9">
              <a:extLst>
                <a:ext uri="{FF2B5EF4-FFF2-40B4-BE49-F238E27FC236}">
                  <a16:creationId xmlns:a16="http://schemas.microsoft.com/office/drawing/2014/main" id="{A1A6BCDE-1B72-4245-96C1-6003204D8C2C}"/>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1" name="Arrow: Chevron 10">
              <a:extLst>
                <a:ext uri="{FF2B5EF4-FFF2-40B4-BE49-F238E27FC236}">
                  <a16:creationId xmlns:a16="http://schemas.microsoft.com/office/drawing/2014/main" id="{D0B81DB5-A518-49A3-80AD-1585CECF61FE}"/>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2" name="Arrow: Chevron 11">
              <a:extLst>
                <a:ext uri="{FF2B5EF4-FFF2-40B4-BE49-F238E27FC236}">
                  <a16:creationId xmlns:a16="http://schemas.microsoft.com/office/drawing/2014/main" id="{E2CFA6DA-C30D-487F-B55B-99EE0FB05D06}"/>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13" name="Arrow: Chevron 12">
              <a:extLst>
                <a:ext uri="{FF2B5EF4-FFF2-40B4-BE49-F238E27FC236}">
                  <a16:creationId xmlns:a16="http://schemas.microsoft.com/office/drawing/2014/main" id="{33FCD85C-D5C7-4F23-8B9B-12FB775A18CD}"/>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
        <p:nvSpPr>
          <p:cNvPr id="14" name="TextBox 13">
            <a:extLst>
              <a:ext uri="{FF2B5EF4-FFF2-40B4-BE49-F238E27FC236}">
                <a16:creationId xmlns:a16="http://schemas.microsoft.com/office/drawing/2014/main" id="{9EE4471A-CB48-42A6-AC86-442B45C0B3CF}"/>
              </a:ext>
            </a:extLst>
          </p:cNvPr>
          <p:cNvSpPr txBox="1"/>
          <p:nvPr/>
        </p:nvSpPr>
        <p:spPr>
          <a:xfrm>
            <a:off x="6106803" y="2951107"/>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Judgement and Decision-Making</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3820960"/>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Human-Computer Interaction</a:t>
            </a:r>
          </a:p>
        </p:txBody>
      </p:sp>
      <p:sp>
        <p:nvSpPr>
          <p:cNvPr id="16" name="Title 1">
            <a:extLst>
              <a:ext uri="{FF2B5EF4-FFF2-40B4-BE49-F238E27FC236}">
                <a16:creationId xmlns:a16="http://schemas.microsoft.com/office/drawing/2014/main" id="{7E12D45D-36A4-4EB2-AE8B-49E3848C1B6F}"/>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a:solidFill>
                  <a:schemeClr val="bg1"/>
                </a:solidFill>
              </a:rPr>
              <a:t>Dr. Michael Young</a:t>
            </a:r>
            <a:br>
              <a:rPr lang="en-US" b="1" cap="small" dirty="0">
                <a:solidFill>
                  <a:schemeClr val="bg1"/>
                </a:solidFill>
              </a:rPr>
            </a:br>
            <a:r>
              <a:rPr lang="en-US" sz="2400" cap="small" dirty="0">
                <a:solidFill>
                  <a:schemeClr val="bg1"/>
                </a:solidFill>
              </a:rPr>
              <a:t>Professor</a:t>
            </a:r>
            <a:endParaRPr lang="en-US" cap="small" dirty="0">
              <a:solidFill>
                <a:schemeClr val="bg1"/>
              </a:solidFill>
            </a:endParaRPr>
          </a:p>
        </p:txBody>
      </p:sp>
      <p:pic>
        <p:nvPicPr>
          <p:cNvPr id="2" name="Picture 1">
            <a:extLst>
              <a:ext uri="{FF2B5EF4-FFF2-40B4-BE49-F238E27FC236}">
                <a16:creationId xmlns:a16="http://schemas.microsoft.com/office/drawing/2014/main" id="{02162861-9A3C-C27F-4423-E6FE78391F90}"/>
              </a:ext>
            </a:extLst>
          </p:cNvPr>
          <p:cNvPicPr>
            <a:picLocks/>
          </p:cNvPicPr>
          <p:nvPr/>
        </p:nvPicPr>
        <p:blipFill rotWithShape="1">
          <a:blip r:embed="rId7"/>
          <a:srcRect l="4578" r="6499"/>
          <a:stretch/>
        </p:blipFill>
        <p:spPr>
          <a:xfrm>
            <a:off x="1490472" y="1344168"/>
            <a:ext cx="3429000" cy="3886200"/>
          </a:xfrm>
          <a:prstGeom prst="rect">
            <a:avLst/>
          </a:prstGeom>
          <a:ln w="28575">
            <a:solidFill>
              <a:schemeClr val="bg1">
                <a:lumMod val="50000"/>
              </a:schemeClr>
            </a:solidFill>
          </a:ln>
        </p:spPr>
      </p:pic>
    </p:spTree>
    <p:custDataLst>
      <p:tags r:id="rId2"/>
    </p:custDataLst>
    <p:extLst>
      <p:ext uri="{BB962C8B-B14F-4D97-AF65-F5344CB8AC3E}">
        <p14:creationId xmlns:p14="http://schemas.microsoft.com/office/powerpoint/2010/main" val="3304124084"/>
      </p:ext>
    </p:extLst>
  </p:cSld>
  <p:clrMapOvr>
    <a:masterClrMapping/>
  </p:clrMapOvr>
  <mc:AlternateContent xmlns:mc="http://schemas.openxmlformats.org/markup-compatibility/2006" xmlns:p14="http://schemas.microsoft.com/office/powerpoint/2010/main">
    <mc:Choice Requires="p14">
      <p:transition spd="slow" p14:dur="2000" advTm="21908"/>
    </mc:Choice>
    <mc:Fallback xmlns="">
      <p:transition spd="slow" advTm="2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4"/>
                                        </p:tgtEl>
                                      </p:cBhvr>
                                    </p:animEffect>
                                    <p:anim calcmode="lin" valueType="num">
                                      <p:cBhvr>
                                        <p:cTn id="24" dur="1000"/>
                                        <p:tgtEl>
                                          <p:spTgt spid="14"/>
                                        </p:tgtEl>
                                        <p:attrNameLst>
                                          <p:attrName>ppt_x</p:attrName>
                                        </p:attrNameLst>
                                      </p:cBhvr>
                                      <p:tavLst>
                                        <p:tav tm="0">
                                          <p:val>
                                            <p:strVal val="ppt_x"/>
                                          </p:val>
                                        </p:tav>
                                        <p:tav tm="100000">
                                          <p:val>
                                            <p:strVal val="ppt_x"/>
                                          </p:val>
                                        </p:tav>
                                      </p:tavLst>
                                    </p:anim>
                                    <p:anim calcmode="lin" valueType="num">
                                      <p:cBhvr>
                                        <p:cTn id="25" dur="1000"/>
                                        <p:tgtEl>
                                          <p:spTgt spid="14"/>
                                        </p:tgtEl>
                                        <p:attrNameLst>
                                          <p:attrName>ppt_y</p:attrName>
                                        </p:attrNameLst>
                                      </p:cBhvr>
                                      <p:tavLst>
                                        <p:tav tm="0">
                                          <p:val>
                                            <p:strVal val="ppt_y"/>
                                          </p:val>
                                        </p:tav>
                                        <p:tav tm="100000">
                                          <p:val>
                                            <p:strVal val="ppt_y+.1"/>
                                          </p:val>
                                        </p:tav>
                                      </p:tavLst>
                                    </p:anim>
                                    <p:set>
                                      <p:cBhvr>
                                        <p:cTn id="26" dur="1" fill="hold">
                                          <p:stCondLst>
                                            <p:cond delay="999"/>
                                          </p:stCondLst>
                                        </p:cTn>
                                        <p:tgtEl>
                                          <p:spTgt spid="14"/>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15"/>
                                        </p:tgtEl>
                                      </p:cBhvr>
                                    </p:animEffect>
                                    <p:anim calcmode="lin" valueType="num">
                                      <p:cBhvr>
                                        <p:cTn id="29" dur="1000"/>
                                        <p:tgtEl>
                                          <p:spTgt spid="15"/>
                                        </p:tgtEl>
                                        <p:attrNameLst>
                                          <p:attrName>ppt_x</p:attrName>
                                        </p:attrNameLst>
                                      </p:cBhvr>
                                      <p:tavLst>
                                        <p:tav tm="0">
                                          <p:val>
                                            <p:strVal val="ppt_x"/>
                                          </p:val>
                                        </p:tav>
                                        <p:tav tm="100000">
                                          <p:val>
                                            <p:strVal val="ppt_x"/>
                                          </p:val>
                                        </p:tav>
                                      </p:tavLst>
                                    </p:anim>
                                    <p:anim calcmode="lin" valueType="num">
                                      <p:cBhvr>
                                        <p:cTn id="30" dur="1000"/>
                                        <p:tgtEl>
                                          <p:spTgt spid="15"/>
                                        </p:tgtEl>
                                        <p:attrNameLst>
                                          <p:attrName>ppt_y</p:attrName>
                                        </p:attrNameLst>
                                      </p:cBhvr>
                                      <p:tavLst>
                                        <p:tav tm="0">
                                          <p:val>
                                            <p:strVal val="ppt_y"/>
                                          </p:val>
                                        </p:tav>
                                        <p:tav tm="100000">
                                          <p:val>
                                            <p:strVal val="ppt_y+.1"/>
                                          </p:val>
                                        </p:tav>
                                      </p:tavLst>
                                    </p:anim>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000"/>
                            </p:stCondLst>
                            <p:childTnLst>
                              <p:par>
                                <p:cTn id="33" presetID="42" presetClass="exit" presetSubtype="0" fill="hold" grpId="1" nodeType="afterEffect">
                                  <p:stCondLst>
                                    <p:cond delay="0"/>
                                  </p:stCondLst>
                                  <p:childTnLst>
                                    <p:animEffect transition="out" filter="fade">
                                      <p:cBhvr>
                                        <p:cTn id="34" dur="500"/>
                                        <p:tgtEl>
                                          <p:spTgt spid="3"/>
                                        </p:tgtEl>
                                      </p:cBhvr>
                                    </p:animEffect>
                                    <p:anim calcmode="lin" valueType="num">
                                      <p:cBhvr>
                                        <p:cTn id="35" dur="500"/>
                                        <p:tgtEl>
                                          <p:spTgt spid="3"/>
                                        </p:tgtEl>
                                        <p:attrNameLst>
                                          <p:attrName>ppt_x</p:attrName>
                                        </p:attrNameLst>
                                      </p:cBhvr>
                                      <p:tavLst>
                                        <p:tav tm="0">
                                          <p:val>
                                            <p:strVal val="ppt_x"/>
                                          </p:val>
                                        </p:tav>
                                        <p:tav tm="100000">
                                          <p:val>
                                            <p:strVal val="ppt_x"/>
                                          </p:val>
                                        </p:tav>
                                      </p:tavLst>
                                    </p:anim>
                                    <p:anim calcmode="lin" valueType="num">
                                      <p:cBhvr>
                                        <p:cTn id="36" dur="500"/>
                                        <p:tgtEl>
                                          <p:spTgt spid="3"/>
                                        </p:tgtEl>
                                        <p:attrNameLst>
                                          <p:attrName>ppt_y</p:attrName>
                                        </p:attrNameLst>
                                      </p:cBhvr>
                                      <p:tavLst>
                                        <p:tav tm="0">
                                          <p:val>
                                            <p:strVal val="ppt_y"/>
                                          </p:val>
                                        </p:tav>
                                        <p:tav tm="100000">
                                          <p:val>
                                            <p:strVal val="ppt_y+.1"/>
                                          </p:val>
                                        </p:tav>
                                      </p:tavLst>
                                    </p:anim>
                                    <p:set>
                                      <p:cBhvr>
                                        <p:cTn id="37" dur="1" fill="hold">
                                          <p:stCondLst>
                                            <p:cond delay="499"/>
                                          </p:stCondLst>
                                        </p:cTn>
                                        <p:tgtEl>
                                          <p:spTgt spid="3"/>
                                        </p:tgtEl>
                                        <p:attrNameLst>
                                          <p:attrName>style.visibility</p:attrName>
                                        </p:attrNameLst>
                                      </p:cBhvr>
                                      <p:to>
                                        <p:strVal val="hidden"/>
                                      </p:to>
                                    </p:set>
                                  </p:childTnLst>
                                </p:cTn>
                              </p:par>
                              <p:par>
                                <p:cTn id="38" presetID="21" presetClass="entr" presetSubtype="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90F220-F4FE-4AC8-B8F2-DA6AFBF78328}"/>
              </a:ext>
            </a:extLst>
          </p:cNvPr>
          <p:cNvSpPr txBox="1"/>
          <p:nvPr/>
        </p:nvSpPr>
        <p:spPr>
          <a:xfrm>
            <a:off x="873760" y="609600"/>
            <a:ext cx="10119360" cy="4524315"/>
          </a:xfrm>
          <a:prstGeom prst="rect">
            <a:avLst/>
          </a:prstGeom>
          <a:noFill/>
        </p:spPr>
        <p:txBody>
          <a:bodyPr wrap="square" rtlCol="0">
            <a:spAutoFit/>
          </a:bodyPr>
          <a:lstStyle/>
          <a:p>
            <a:r>
              <a:rPr lang="en-US" sz="2400" dirty="0">
                <a:solidFill>
                  <a:schemeClr val="bg1"/>
                </a:solidFill>
              </a:rPr>
              <a:t>Where do you find more information?</a:t>
            </a:r>
          </a:p>
          <a:p>
            <a:endParaRPr lang="en-US" sz="2400" dirty="0">
              <a:solidFill>
                <a:schemeClr val="bg1"/>
              </a:solidFill>
            </a:endParaRPr>
          </a:p>
          <a:p>
            <a:r>
              <a:rPr lang="en-US" sz="2400" dirty="0">
                <a:solidFill>
                  <a:schemeClr val="bg1"/>
                </a:solidFill>
              </a:rPr>
              <a:t>How do you join a lab?</a:t>
            </a:r>
          </a:p>
          <a:p>
            <a:endParaRPr lang="en-US" sz="2400" dirty="0">
              <a:solidFill>
                <a:schemeClr val="bg1"/>
              </a:solidFill>
            </a:endParaRPr>
          </a:p>
          <a:p>
            <a:r>
              <a:rPr lang="en-US" sz="2400" dirty="0">
                <a:solidFill>
                  <a:schemeClr val="bg1"/>
                </a:solidFill>
              </a:rPr>
              <a:t>What joining a lab can do for your college experience?</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Explore our website for more information:</a:t>
            </a:r>
          </a:p>
          <a:p>
            <a:endParaRPr lang="en-US" sz="2400" dirty="0">
              <a:solidFill>
                <a:schemeClr val="bg1"/>
              </a:solidFill>
            </a:endParaRPr>
          </a:p>
          <a:p>
            <a:pPr algn="ctr"/>
            <a:r>
              <a:rPr lang="en-US" sz="2400" dirty="0">
                <a:solidFill>
                  <a:schemeClr val="bg1"/>
                </a:solidFill>
                <a:hlinkClick r:id="rId3">
                  <a:extLst>
                    <a:ext uri="{A12FA001-AC4F-418D-AE19-62706E023703}">
                      <ahyp:hlinkClr xmlns:ahyp="http://schemas.microsoft.com/office/drawing/2018/hyperlinkcolor" val="tx"/>
                    </a:ext>
                  </a:extLst>
                </a:hlinkClick>
              </a:rPr>
              <a:t>https://www.k-state.edu/psych/undergraduate/</a:t>
            </a:r>
            <a:endParaRPr lang="en-US" sz="2400" dirty="0">
              <a:solidFill>
                <a:schemeClr val="bg1"/>
              </a:solidFill>
            </a:endParaRPr>
          </a:p>
          <a:p>
            <a:endParaRPr lang="en-US" sz="2400" dirty="0">
              <a:solidFill>
                <a:schemeClr val="bg1"/>
              </a:solidFill>
            </a:endParaRPr>
          </a:p>
        </p:txBody>
      </p:sp>
      <p:pic>
        <p:nvPicPr>
          <p:cNvPr id="7" name="Picture 6">
            <a:extLst>
              <a:ext uri="{FF2B5EF4-FFF2-40B4-BE49-F238E27FC236}">
                <a16:creationId xmlns:a16="http://schemas.microsoft.com/office/drawing/2014/main" id="{8E09EAD3-0E92-40D5-A852-C44283D536C9}"/>
              </a:ext>
            </a:extLst>
          </p:cNvPr>
          <p:cNvPicPr/>
          <p:nvPr/>
        </p:nvPicPr>
        <p:blipFill>
          <a:blip r:embed="rId4"/>
          <a:stretch>
            <a:fillRect/>
          </a:stretch>
        </p:blipFill>
        <p:spPr>
          <a:xfrm>
            <a:off x="8948791" y="815083"/>
            <a:ext cx="2471279" cy="2215793"/>
          </a:xfrm>
          <a:prstGeom prst="rect">
            <a:avLst/>
          </a:prstGeom>
        </p:spPr>
      </p:pic>
    </p:spTree>
    <p:extLst>
      <p:ext uri="{BB962C8B-B14F-4D97-AF65-F5344CB8AC3E}">
        <p14:creationId xmlns:p14="http://schemas.microsoft.com/office/powerpoint/2010/main" val="1734126875"/>
      </p:ext>
    </p:extLst>
  </p:cSld>
  <p:clrMapOvr>
    <a:masterClrMapping/>
  </p:clrMapOvr>
  <mc:AlternateContent xmlns:mc="http://schemas.openxmlformats.org/markup-compatibility/2006" xmlns:p14="http://schemas.microsoft.com/office/powerpoint/2010/main">
    <mc:Choice Requires="p14">
      <p:transition spd="slow" p14:dur="2000" advTm="14239"/>
    </mc:Choice>
    <mc:Fallback xmlns="">
      <p:transition spd="slow" advTm="14239"/>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F4340-8C23-4321-8891-6170B2B692B7}"/>
              </a:ext>
            </a:extLst>
          </p:cNvPr>
          <p:cNvSpPr txBox="1"/>
          <p:nvPr/>
        </p:nvSpPr>
        <p:spPr>
          <a:xfrm>
            <a:off x="6106803" y="1344206"/>
            <a:ext cx="5029200" cy="2308324"/>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rPr>
              <a:t>Studies areas of support behavior at work, including the trickle-down effects of supervisor perceptions of co-worker support and its impact on employee well-being in and out of the office.</a:t>
            </a:r>
            <a:endParaRPr lang="en-US" sz="2400" cap="small" dirty="0">
              <a:solidFill>
                <a:schemeClr val="bg1"/>
              </a:solidFill>
              <a:latin typeface="Abadi" panose="020B0604020104020204" pitchFamily="34" charset="0"/>
            </a:endParaRPr>
          </a:p>
        </p:txBody>
      </p:sp>
      <p:sp>
        <p:nvSpPr>
          <p:cNvPr id="14" name="TextBox 13">
            <a:extLst>
              <a:ext uri="{FF2B5EF4-FFF2-40B4-BE49-F238E27FC236}">
                <a16:creationId xmlns:a16="http://schemas.microsoft.com/office/drawing/2014/main" id="{9EE4471A-CB48-42A6-AC86-442B45C0B3CF}"/>
              </a:ext>
            </a:extLst>
          </p:cNvPr>
          <p:cNvSpPr txBox="1"/>
          <p:nvPr/>
        </p:nvSpPr>
        <p:spPr>
          <a:xfrm>
            <a:off x="6096000" y="3849953"/>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Supportive Behaviors at Work</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50904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Work-Family Enrichment</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096000" y="5168129"/>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Individual Well-Being</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5869971"/>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Support Interventions</a:t>
            </a:r>
          </a:p>
        </p:txBody>
      </p:sp>
      <p:sp>
        <p:nvSpPr>
          <p:cNvPr id="21" name="Title 1">
            <a:extLst>
              <a:ext uri="{FF2B5EF4-FFF2-40B4-BE49-F238E27FC236}">
                <a16:creationId xmlns:a16="http://schemas.microsoft.com/office/drawing/2014/main" id="{C5AB2B82-06E7-4A43-965D-A71D238E1941}"/>
              </a:ext>
            </a:extLst>
          </p:cNvPr>
          <p:cNvSpPr txBox="1">
            <a:spLocks/>
          </p:cNvSpPr>
          <p:nvPr/>
        </p:nvSpPr>
        <p:spPr>
          <a:xfrm>
            <a:off x="1374377"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b="1" cap="small" dirty="0" err="1">
                <a:solidFill>
                  <a:schemeClr val="bg1"/>
                </a:solidFill>
              </a:rPr>
              <a:t>Shalene</a:t>
            </a:r>
            <a:r>
              <a:rPr lang="en-US" b="1" cap="small" dirty="0">
                <a:solidFill>
                  <a:schemeClr val="bg1"/>
                </a:solidFill>
              </a:rPr>
              <a:t> Allen</a:t>
            </a:r>
            <a:br>
              <a:rPr lang="en-US" b="1" cap="small" dirty="0">
                <a:solidFill>
                  <a:schemeClr val="bg1"/>
                </a:solidFill>
              </a:rPr>
            </a:br>
            <a:r>
              <a:rPr lang="en-US" sz="2400" cap="small" dirty="0">
                <a:solidFill>
                  <a:schemeClr val="bg1"/>
                </a:solidFill>
              </a:rPr>
              <a:t>Assistant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524DCC45-FCAA-4588-8F45-714F6429F8B2}"/>
              </a:ext>
            </a:extLst>
          </p:cNvPr>
          <p:cNvGrpSpPr/>
          <p:nvPr/>
        </p:nvGrpSpPr>
        <p:grpSpPr>
          <a:xfrm>
            <a:off x="685800" y="365760"/>
            <a:ext cx="10778944" cy="621846"/>
            <a:chOff x="863250" y="2712994"/>
            <a:chExt cx="10778944" cy="621846"/>
          </a:xfrm>
        </p:grpSpPr>
        <p:sp>
          <p:nvSpPr>
            <p:cNvPr id="22" name="Arrow: Chevron 21">
              <a:extLst>
                <a:ext uri="{FF2B5EF4-FFF2-40B4-BE49-F238E27FC236}">
                  <a16:creationId xmlns:a16="http://schemas.microsoft.com/office/drawing/2014/main" id="{8AA7EC70-3D50-4BCE-B673-FD2729352B45}"/>
                </a:ext>
              </a:extLst>
            </p:cNvPr>
            <p:cNvSpPr/>
            <p:nvPr/>
          </p:nvSpPr>
          <p:spPr>
            <a:xfrm>
              <a:off x="863250" y="2712994"/>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3" name="Arrow: Chevron 22">
              <a:extLst>
                <a:ext uri="{FF2B5EF4-FFF2-40B4-BE49-F238E27FC236}">
                  <a16:creationId xmlns:a16="http://schemas.microsoft.com/office/drawing/2014/main" id="{295C64B5-2F09-4891-880E-892652676047}"/>
                </a:ext>
              </a:extLst>
            </p:cNvPr>
            <p:cNvSpPr/>
            <p:nvPr/>
          </p:nvSpPr>
          <p:spPr>
            <a:xfrm>
              <a:off x="3542220"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4" name="Arrow: Chevron 23">
              <a:extLst>
                <a:ext uri="{FF2B5EF4-FFF2-40B4-BE49-F238E27FC236}">
                  <a16:creationId xmlns:a16="http://schemas.microsoft.com/office/drawing/2014/main" id="{8A19E57E-D94C-4272-9ADF-BD5E9CCC65C7}"/>
                </a:ext>
              </a:extLst>
            </p:cNvPr>
            <p:cNvSpPr/>
            <p:nvPr/>
          </p:nvSpPr>
          <p:spPr>
            <a:xfrm>
              <a:off x="6221191" y="2712994"/>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5" name="Arrow: Chevron 24">
              <a:extLst>
                <a:ext uri="{FF2B5EF4-FFF2-40B4-BE49-F238E27FC236}">
                  <a16:creationId xmlns:a16="http://schemas.microsoft.com/office/drawing/2014/main" id="{BB9CEC7F-DB26-4243-AEC8-8E473794D3E8}"/>
                </a:ext>
              </a:extLst>
            </p:cNvPr>
            <p:cNvSpPr/>
            <p:nvPr/>
          </p:nvSpPr>
          <p:spPr>
            <a:xfrm>
              <a:off x="8900161" y="2712994"/>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26" name="Picture 25">
            <a:extLst>
              <a:ext uri="{FF2B5EF4-FFF2-40B4-BE49-F238E27FC236}">
                <a16:creationId xmlns:a16="http://schemas.microsoft.com/office/drawing/2014/main" id="{B472C3E3-80BE-4F1A-819F-E7FDD4FD1FE1}"/>
              </a:ext>
            </a:extLst>
          </p:cNvPr>
          <p:cNvPicPr>
            <a:picLocks/>
          </p:cNvPicPr>
          <p:nvPr/>
        </p:nvPicPr>
        <p:blipFill rotWithShape="1">
          <a:blip r:embed="rId4">
            <a:extLst>
              <a:ext uri="{28A0092B-C50C-407E-A947-70E740481C1C}">
                <a14:useLocalDpi xmlns:a14="http://schemas.microsoft.com/office/drawing/2010/main" val="0"/>
              </a:ext>
            </a:extLst>
          </a:blip>
          <a:srcRect t="13412"/>
          <a:stretch/>
        </p:blipFill>
        <p:spPr>
          <a:xfrm>
            <a:off x="1488677" y="1339623"/>
            <a:ext cx="3429000" cy="3886200"/>
          </a:xfrm>
          <a:prstGeom prst="rect">
            <a:avLst/>
          </a:prstGeom>
          <a:ln w="28575">
            <a:solidFill>
              <a:schemeClr val="bg1">
                <a:lumMod val="50000"/>
              </a:schemeClr>
            </a:solidFill>
          </a:ln>
        </p:spPr>
      </p:pic>
    </p:spTree>
    <p:custDataLst>
      <p:tags r:id="rId1"/>
    </p:custDataLst>
    <p:extLst>
      <p:ext uri="{BB962C8B-B14F-4D97-AF65-F5344CB8AC3E}">
        <p14:creationId xmlns:p14="http://schemas.microsoft.com/office/powerpoint/2010/main" val="4030200467"/>
      </p:ext>
    </p:extLst>
  </p:cSld>
  <p:clrMapOvr>
    <a:masterClrMapping/>
  </p:clrMapOvr>
  <mc:AlternateContent xmlns:mc="http://schemas.openxmlformats.org/markup-compatibility/2006" xmlns:p14="http://schemas.microsoft.com/office/powerpoint/2010/main">
    <mc:Choice Requires="p14">
      <p:transition spd="slow" p14:dur="2000" advTm="26903"/>
    </mc:Choice>
    <mc:Fallback xmlns="">
      <p:transition spd="slow" advTm="26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4"/>
                                        </p:tgtEl>
                                      </p:cBhvr>
                                    </p:animEffect>
                                    <p:anim calcmode="lin" valueType="num">
                                      <p:cBhvr>
                                        <p:cTn id="36" dur="1000"/>
                                        <p:tgtEl>
                                          <p:spTgt spid="14"/>
                                        </p:tgtEl>
                                        <p:attrNameLst>
                                          <p:attrName>ppt_x</p:attrName>
                                        </p:attrNameLst>
                                      </p:cBhvr>
                                      <p:tavLst>
                                        <p:tav tm="0">
                                          <p:val>
                                            <p:strVal val="ppt_x"/>
                                          </p:val>
                                        </p:tav>
                                        <p:tav tm="100000">
                                          <p:val>
                                            <p:strVal val="ppt_x"/>
                                          </p:val>
                                        </p:tav>
                                      </p:tavLst>
                                    </p:anim>
                                    <p:anim calcmode="lin" valueType="num">
                                      <p:cBhvr>
                                        <p:cTn id="37" dur="1000"/>
                                        <p:tgtEl>
                                          <p:spTgt spid="14"/>
                                        </p:tgtEl>
                                        <p:attrNameLst>
                                          <p:attrName>ppt_y</p:attrName>
                                        </p:attrNameLst>
                                      </p:cBhvr>
                                      <p:tavLst>
                                        <p:tav tm="0">
                                          <p:val>
                                            <p:strVal val="ppt_y"/>
                                          </p:val>
                                        </p:tav>
                                        <p:tav tm="100000">
                                          <p:val>
                                            <p:strVal val="ppt_y+.1"/>
                                          </p:val>
                                        </p:tav>
                                      </p:tavLst>
                                    </p:anim>
                                    <p:set>
                                      <p:cBhvr>
                                        <p:cTn id="38" dur="1" fill="hold">
                                          <p:stCondLst>
                                            <p:cond delay="999"/>
                                          </p:stCondLst>
                                        </p:cTn>
                                        <p:tgtEl>
                                          <p:spTgt spid="1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5"/>
                                        </p:tgtEl>
                                      </p:cBhvr>
                                    </p:animEffect>
                                    <p:anim calcmode="lin" valueType="num">
                                      <p:cBhvr>
                                        <p:cTn id="41" dur="1000"/>
                                        <p:tgtEl>
                                          <p:spTgt spid="15"/>
                                        </p:tgtEl>
                                        <p:attrNameLst>
                                          <p:attrName>ppt_x</p:attrName>
                                        </p:attrNameLst>
                                      </p:cBhvr>
                                      <p:tavLst>
                                        <p:tav tm="0">
                                          <p:val>
                                            <p:strVal val="ppt_x"/>
                                          </p:val>
                                        </p:tav>
                                        <p:tav tm="100000">
                                          <p:val>
                                            <p:strVal val="ppt_x"/>
                                          </p:val>
                                        </p:tav>
                                      </p:tavLst>
                                    </p:anim>
                                    <p:anim calcmode="lin" valueType="num">
                                      <p:cBhvr>
                                        <p:cTn id="42" dur="1000"/>
                                        <p:tgtEl>
                                          <p:spTgt spid="15"/>
                                        </p:tgtEl>
                                        <p:attrNameLst>
                                          <p:attrName>ppt_y</p:attrName>
                                        </p:attrNameLst>
                                      </p:cBhvr>
                                      <p:tavLst>
                                        <p:tav tm="0">
                                          <p:val>
                                            <p:strVal val="ppt_y"/>
                                          </p:val>
                                        </p:tav>
                                        <p:tav tm="100000">
                                          <p:val>
                                            <p:strVal val="ppt_y+.1"/>
                                          </p:val>
                                        </p:tav>
                                      </p:tavLst>
                                    </p:anim>
                                    <p:set>
                                      <p:cBhvr>
                                        <p:cTn id="43" dur="1" fill="hold">
                                          <p:stCondLst>
                                            <p:cond delay="999"/>
                                          </p:stCondLst>
                                        </p:cTn>
                                        <p:tgtEl>
                                          <p:spTgt spid="15"/>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6"/>
                                        </p:tgtEl>
                                      </p:cBhvr>
                                    </p:animEffect>
                                    <p:anim calcmode="lin" valueType="num">
                                      <p:cBhvr>
                                        <p:cTn id="46" dur="1000"/>
                                        <p:tgtEl>
                                          <p:spTgt spid="16"/>
                                        </p:tgtEl>
                                        <p:attrNameLst>
                                          <p:attrName>ppt_x</p:attrName>
                                        </p:attrNameLst>
                                      </p:cBhvr>
                                      <p:tavLst>
                                        <p:tav tm="0">
                                          <p:val>
                                            <p:strVal val="ppt_x"/>
                                          </p:val>
                                        </p:tav>
                                        <p:tav tm="100000">
                                          <p:val>
                                            <p:strVal val="ppt_x"/>
                                          </p:val>
                                        </p:tav>
                                      </p:tavLst>
                                    </p:anim>
                                    <p:anim calcmode="lin" valueType="num">
                                      <p:cBhvr>
                                        <p:cTn id="47" dur="1000"/>
                                        <p:tgtEl>
                                          <p:spTgt spid="16"/>
                                        </p:tgtEl>
                                        <p:attrNameLst>
                                          <p:attrName>ppt_y</p:attrName>
                                        </p:attrNameLst>
                                      </p:cBhvr>
                                      <p:tavLst>
                                        <p:tav tm="0">
                                          <p:val>
                                            <p:strVal val="ppt_y"/>
                                          </p:val>
                                        </p:tav>
                                        <p:tav tm="100000">
                                          <p:val>
                                            <p:strVal val="ppt_y+.1"/>
                                          </p:val>
                                        </p:tav>
                                      </p:tavLst>
                                    </p:anim>
                                    <p:set>
                                      <p:cBhvr>
                                        <p:cTn id="48" dur="1" fill="hold">
                                          <p:stCondLst>
                                            <p:cond delay="999"/>
                                          </p:stCondLst>
                                        </p:cTn>
                                        <p:tgtEl>
                                          <p:spTgt spid="16"/>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1000"/>
                            </p:stCondLst>
                            <p:childTnLst>
                              <p:par>
                                <p:cTn id="55" presetID="42" presetClass="exit" presetSubtype="0" fill="hold" grpId="1" nodeType="afterEffect">
                                  <p:stCondLst>
                                    <p:cond delay="0"/>
                                  </p:stCondLst>
                                  <p:childTnLst>
                                    <p:animEffect transition="out" filter="fade">
                                      <p:cBhvr>
                                        <p:cTn id="56" dur="500"/>
                                        <p:tgtEl>
                                          <p:spTgt spid="3"/>
                                        </p:tgtEl>
                                      </p:cBhvr>
                                    </p:animEffect>
                                    <p:anim calcmode="lin" valueType="num">
                                      <p:cBhvr>
                                        <p:cTn id="57" dur="500"/>
                                        <p:tgtEl>
                                          <p:spTgt spid="3"/>
                                        </p:tgtEl>
                                        <p:attrNameLst>
                                          <p:attrName>ppt_x</p:attrName>
                                        </p:attrNameLst>
                                      </p:cBhvr>
                                      <p:tavLst>
                                        <p:tav tm="0">
                                          <p:val>
                                            <p:strVal val="ppt_x"/>
                                          </p:val>
                                        </p:tav>
                                        <p:tav tm="100000">
                                          <p:val>
                                            <p:strVal val="ppt_x"/>
                                          </p:val>
                                        </p:tav>
                                      </p:tavLst>
                                    </p:anim>
                                    <p:anim calcmode="lin" valueType="num">
                                      <p:cBhvr>
                                        <p:cTn id="58" dur="500"/>
                                        <p:tgtEl>
                                          <p:spTgt spid="3"/>
                                        </p:tgtEl>
                                        <p:attrNameLst>
                                          <p:attrName>ppt_y</p:attrName>
                                        </p:attrNameLst>
                                      </p:cBhvr>
                                      <p:tavLst>
                                        <p:tav tm="0">
                                          <p:val>
                                            <p:strVal val="ppt_y"/>
                                          </p:val>
                                        </p:tav>
                                        <p:tav tm="100000">
                                          <p:val>
                                            <p:strVal val="ppt_y+.1"/>
                                          </p:val>
                                        </p:tav>
                                      </p:tavLst>
                                    </p:anim>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Heather Bailey</a:t>
            </a:r>
            <a:br>
              <a:rPr lang="en-US" b="1" cap="small" dirty="0">
                <a:solidFill>
                  <a:schemeClr val="bg1"/>
                </a:solidFill>
              </a:rPr>
            </a:br>
            <a:r>
              <a:rPr lang="en-US" sz="2400" cap="small" dirty="0">
                <a:solidFill>
                  <a:schemeClr val="bg1"/>
                </a:solidFill>
              </a:rPr>
              <a:t>Associate Professor</a:t>
            </a:r>
            <a:endParaRPr lang="en-US" cap="small" dirty="0">
              <a:solidFill>
                <a:schemeClr val="bg1"/>
              </a:solidFill>
            </a:endParaRPr>
          </a:p>
        </p:txBody>
      </p:sp>
      <p:grpSp>
        <p:nvGrpSpPr>
          <p:cNvPr id="9" name="Group 8">
            <a:extLst>
              <a:ext uri="{FF2B5EF4-FFF2-40B4-BE49-F238E27FC236}">
                <a16:creationId xmlns:a16="http://schemas.microsoft.com/office/drawing/2014/main" id="{D9482E07-552A-4471-BDE8-E8AABF459AFF}"/>
              </a:ext>
            </a:extLst>
          </p:cNvPr>
          <p:cNvGrpSpPr/>
          <p:nvPr/>
        </p:nvGrpSpPr>
        <p:grpSpPr>
          <a:xfrm>
            <a:off x="685800" y="365760"/>
            <a:ext cx="10778944" cy="621846"/>
            <a:chOff x="894781" y="1723181"/>
            <a:chExt cx="10778944" cy="621846"/>
          </a:xfrm>
        </p:grpSpPr>
        <p:sp>
          <p:nvSpPr>
            <p:cNvPr id="10" name="Arrow: Chevron 9">
              <a:extLst>
                <a:ext uri="{FF2B5EF4-FFF2-40B4-BE49-F238E27FC236}">
                  <a16:creationId xmlns:a16="http://schemas.microsoft.com/office/drawing/2014/main" id="{A1A6BCDE-1B72-4245-96C1-6003204D8C2C}"/>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11" name="Arrow: Chevron 10">
              <a:extLst>
                <a:ext uri="{FF2B5EF4-FFF2-40B4-BE49-F238E27FC236}">
                  <a16:creationId xmlns:a16="http://schemas.microsoft.com/office/drawing/2014/main" id="{D0B81DB5-A518-49A3-80AD-1585CECF61FE}"/>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12" name="Arrow: Chevron 11">
              <a:extLst>
                <a:ext uri="{FF2B5EF4-FFF2-40B4-BE49-F238E27FC236}">
                  <a16:creationId xmlns:a16="http://schemas.microsoft.com/office/drawing/2014/main" id="{E2CFA6DA-C30D-487F-B55B-99EE0FB05D06}"/>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13" name="Arrow: Chevron 12">
              <a:extLst>
                <a:ext uri="{FF2B5EF4-FFF2-40B4-BE49-F238E27FC236}">
                  <a16:creationId xmlns:a16="http://schemas.microsoft.com/office/drawing/2014/main" id="{33FCD85C-D5C7-4F23-8B9B-12FB775A18CD}"/>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4" name="Picture 9">
            <a:extLst>
              <a:ext uri="{FF2B5EF4-FFF2-40B4-BE49-F238E27FC236}">
                <a16:creationId xmlns:a16="http://schemas.microsoft.com/office/drawing/2014/main" id="{BC2EF467-AFF9-B161-7692-B0340ED00C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69439" y="1530044"/>
            <a:ext cx="3678521" cy="5029200"/>
          </a:xfrm>
          <a:prstGeom prst="rect">
            <a:avLst/>
          </a:prstGeom>
          <a:ln w="28575">
            <a:solidFill>
              <a:schemeClr val="tx1"/>
            </a:solidFill>
          </a:ln>
        </p:spPr>
      </p:pic>
      <p:sp>
        <p:nvSpPr>
          <p:cNvPr id="5" name="TextBox 4">
            <a:extLst>
              <a:ext uri="{FF2B5EF4-FFF2-40B4-BE49-F238E27FC236}">
                <a16:creationId xmlns:a16="http://schemas.microsoft.com/office/drawing/2014/main" id="{07064C72-4CF6-F459-1AAF-91A245039E5E}"/>
              </a:ext>
            </a:extLst>
          </p:cNvPr>
          <p:cNvSpPr txBox="1"/>
          <p:nvPr/>
        </p:nvSpPr>
        <p:spPr>
          <a:xfrm>
            <a:off x="6129528" y="1344168"/>
            <a:ext cx="4572000" cy="1569660"/>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Dr. Bailey’s research focuses on how memory differs across individuals and how it changes with age.</a:t>
            </a:r>
          </a:p>
        </p:txBody>
      </p:sp>
      <p:sp>
        <p:nvSpPr>
          <p:cNvPr id="6" name="TextBox 5">
            <a:extLst>
              <a:ext uri="{FF2B5EF4-FFF2-40B4-BE49-F238E27FC236}">
                <a16:creationId xmlns:a16="http://schemas.microsoft.com/office/drawing/2014/main" id="{9C94C7D5-2123-3E6F-0CA6-366C6595F552}"/>
              </a:ext>
            </a:extLst>
          </p:cNvPr>
          <p:cNvSpPr txBox="1"/>
          <p:nvPr/>
        </p:nvSpPr>
        <p:spPr>
          <a:xfrm>
            <a:off x="6106803" y="3083622"/>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Working memory</a:t>
            </a:r>
          </a:p>
        </p:txBody>
      </p:sp>
      <p:sp>
        <p:nvSpPr>
          <p:cNvPr id="17" name="TextBox 16">
            <a:extLst>
              <a:ext uri="{FF2B5EF4-FFF2-40B4-BE49-F238E27FC236}">
                <a16:creationId xmlns:a16="http://schemas.microsoft.com/office/drawing/2014/main" id="{B824C933-7511-4026-5289-DCEA72CFB487}"/>
              </a:ext>
            </a:extLst>
          </p:cNvPr>
          <p:cNvSpPr txBox="1"/>
          <p:nvPr/>
        </p:nvSpPr>
        <p:spPr>
          <a:xfrm>
            <a:off x="6382870" y="3713340"/>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Event segmentation</a:t>
            </a:r>
          </a:p>
        </p:txBody>
      </p:sp>
      <p:sp>
        <p:nvSpPr>
          <p:cNvPr id="18" name="TextBox 17">
            <a:extLst>
              <a:ext uri="{FF2B5EF4-FFF2-40B4-BE49-F238E27FC236}">
                <a16:creationId xmlns:a16="http://schemas.microsoft.com/office/drawing/2014/main" id="{99ACB0BE-3860-6A58-6C8B-B147FCB6A7D5}"/>
              </a:ext>
            </a:extLst>
          </p:cNvPr>
          <p:cNvSpPr txBox="1"/>
          <p:nvPr/>
        </p:nvSpPr>
        <p:spPr>
          <a:xfrm>
            <a:off x="6766560" y="4357500"/>
            <a:ext cx="4530660" cy="461665"/>
          </a:xfrm>
          <a:prstGeom prst="rect">
            <a:avLst/>
          </a:prstGeom>
          <a:solidFill>
            <a:srgbClr val="7030A0"/>
          </a:solidFill>
          <a:ln w="19050">
            <a:solidFill>
              <a:schemeClr val="tx1"/>
            </a:solidFill>
          </a:ln>
        </p:spPr>
        <p:txBody>
          <a:bodyPr wrap="square" rtlCol="0">
            <a:spAutoFit/>
          </a:bodyPr>
          <a:lstStyle/>
          <a:p>
            <a:r>
              <a:rPr lang="en-US" sz="2400" cap="small" dirty="0">
                <a:solidFill>
                  <a:schemeClr val="bg1"/>
                </a:solidFill>
                <a:latin typeface="Abadi" panose="020B0604020104020204" pitchFamily="34" charset="0"/>
              </a:rPr>
              <a:t>learning</a:t>
            </a:r>
          </a:p>
        </p:txBody>
      </p:sp>
      <p:pic>
        <p:nvPicPr>
          <p:cNvPr id="21" name="Picture 20">
            <a:extLst>
              <a:ext uri="{FF2B5EF4-FFF2-40B4-BE49-F238E27FC236}">
                <a16:creationId xmlns:a16="http://schemas.microsoft.com/office/drawing/2014/main" id="{E3AAECC0-BA5B-B3E8-28E5-FBE09D44BE91}"/>
              </a:ext>
            </a:extLst>
          </p:cNvPr>
          <p:cNvPicPr>
            <a:picLocks/>
          </p:cNvPicPr>
          <p:nvPr/>
        </p:nvPicPr>
        <p:blipFill rotWithShape="1">
          <a:blip r:embed="rId5">
            <a:extLst>
              <a:ext uri="{28A0092B-C50C-407E-A947-70E740481C1C}">
                <a14:useLocalDpi xmlns:a14="http://schemas.microsoft.com/office/drawing/2010/main" val="0"/>
              </a:ext>
            </a:extLst>
          </a:blip>
          <a:srcRect t="8971" b="15967"/>
          <a:stretch/>
        </p:blipFill>
        <p:spPr>
          <a:xfrm>
            <a:off x="1490472" y="1344168"/>
            <a:ext cx="3429000" cy="3886200"/>
          </a:xfrm>
          <a:prstGeom prst="rect">
            <a:avLst/>
          </a:prstGeom>
          <a:ln w="28575">
            <a:solidFill>
              <a:schemeClr val="bg1">
                <a:lumMod val="50000"/>
              </a:schemeClr>
            </a:solidFill>
          </a:ln>
        </p:spPr>
      </p:pic>
    </p:spTree>
    <p:custDataLst>
      <p:tags r:id="rId1"/>
    </p:custDataLst>
    <p:extLst>
      <p:ext uri="{BB962C8B-B14F-4D97-AF65-F5344CB8AC3E}">
        <p14:creationId xmlns:p14="http://schemas.microsoft.com/office/powerpoint/2010/main" val="799536758"/>
      </p:ext>
    </p:extLst>
  </p:cSld>
  <p:clrMapOvr>
    <a:masterClrMapping/>
  </p:clrMapOvr>
  <mc:AlternateContent xmlns:mc="http://schemas.openxmlformats.org/markup-compatibility/2006" xmlns:p14="http://schemas.microsoft.com/office/powerpoint/2010/main">
    <mc:Choice Requires="p14">
      <p:transition spd="slow" p14:dur="2000" advTm="34606"/>
    </mc:Choice>
    <mc:Fallback xmlns="">
      <p:transition spd="slow" advTm="3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2500"/>
                            </p:stCondLst>
                            <p:childTnLst>
                              <p:par>
                                <p:cTn id="14" presetID="42"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par>
                          <p:cTn id="19" fill="hold">
                            <p:stCondLst>
                              <p:cond delay="3500"/>
                            </p:stCondLst>
                            <p:childTnLst>
                              <p:par>
                                <p:cTn id="20" presetID="42"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1000"/>
                                        <p:tgtEl>
                                          <p:spTgt spid="17"/>
                                        </p:tgtEl>
                                      </p:cBhvr>
                                    </p:animEffect>
                                    <p:anim calcmode="lin" valueType="num">
                                      <p:cBhvr>
                                        <p:cTn id="34" dur="1000"/>
                                        <p:tgtEl>
                                          <p:spTgt spid="17"/>
                                        </p:tgtEl>
                                        <p:attrNameLst>
                                          <p:attrName>ppt_x</p:attrName>
                                        </p:attrNameLst>
                                      </p:cBhvr>
                                      <p:tavLst>
                                        <p:tav tm="0">
                                          <p:val>
                                            <p:strVal val="ppt_x"/>
                                          </p:val>
                                        </p:tav>
                                        <p:tav tm="100000">
                                          <p:val>
                                            <p:strVal val="ppt_x"/>
                                          </p:val>
                                        </p:tav>
                                      </p:tavLst>
                                    </p:anim>
                                    <p:anim calcmode="lin" valueType="num">
                                      <p:cBhvr>
                                        <p:cTn id="35" dur="1000"/>
                                        <p:tgtEl>
                                          <p:spTgt spid="17"/>
                                        </p:tgtEl>
                                        <p:attrNameLst>
                                          <p:attrName>ppt_y</p:attrName>
                                        </p:attrNameLst>
                                      </p:cBhvr>
                                      <p:tavLst>
                                        <p:tav tm="0">
                                          <p:val>
                                            <p:strVal val="ppt_y"/>
                                          </p:val>
                                        </p:tav>
                                        <p:tav tm="100000">
                                          <p:val>
                                            <p:strVal val="ppt_y+.1"/>
                                          </p:val>
                                        </p:tav>
                                      </p:tavLst>
                                    </p:anim>
                                    <p:set>
                                      <p:cBhvr>
                                        <p:cTn id="36" dur="1" fill="hold">
                                          <p:stCondLst>
                                            <p:cond delay="999"/>
                                          </p:stCondLst>
                                        </p:cTn>
                                        <p:tgtEl>
                                          <p:spTgt spid="17"/>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1000"/>
                                        <p:tgtEl>
                                          <p:spTgt spid="18"/>
                                        </p:tgtEl>
                                      </p:cBhvr>
                                    </p:animEffect>
                                    <p:anim calcmode="lin" valueType="num">
                                      <p:cBhvr>
                                        <p:cTn id="39" dur="1000"/>
                                        <p:tgtEl>
                                          <p:spTgt spid="18"/>
                                        </p:tgtEl>
                                        <p:attrNameLst>
                                          <p:attrName>ppt_x</p:attrName>
                                        </p:attrNameLst>
                                      </p:cBhvr>
                                      <p:tavLst>
                                        <p:tav tm="0">
                                          <p:val>
                                            <p:strVal val="ppt_x"/>
                                          </p:val>
                                        </p:tav>
                                        <p:tav tm="100000">
                                          <p:val>
                                            <p:strVal val="ppt_x"/>
                                          </p:val>
                                        </p:tav>
                                      </p:tavLst>
                                    </p:anim>
                                    <p:anim calcmode="lin" valueType="num">
                                      <p:cBhvr>
                                        <p:cTn id="40" dur="1000"/>
                                        <p:tgtEl>
                                          <p:spTgt spid="18"/>
                                        </p:tgtEl>
                                        <p:attrNameLst>
                                          <p:attrName>ppt_y</p:attrName>
                                        </p:attrNameLst>
                                      </p:cBhvr>
                                      <p:tavLst>
                                        <p:tav tm="0">
                                          <p:val>
                                            <p:strVal val="ppt_y"/>
                                          </p:val>
                                        </p:tav>
                                        <p:tav tm="100000">
                                          <p:val>
                                            <p:strVal val="ppt_y+.1"/>
                                          </p:val>
                                        </p:tav>
                                      </p:tavLst>
                                    </p:anim>
                                    <p:set>
                                      <p:cBhvr>
                                        <p:cTn id="41" dur="1" fill="hold">
                                          <p:stCondLst>
                                            <p:cond delay="999"/>
                                          </p:stCondLst>
                                        </p:cTn>
                                        <p:tgtEl>
                                          <p:spTgt spid="18"/>
                                        </p:tgtEl>
                                        <p:attrNameLst>
                                          <p:attrName>style.visibility</p:attrName>
                                        </p:attrNameLst>
                                      </p:cBhvr>
                                      <p:to>
                                        <p:strVal val="hidden"/>
                                      </p:to>
                                    </p:set>
                                  </p:childTnLst>
                                </p:cTn>
                              </p:par>
                            </p:childTnLst>
                          </p:cTn>
                        </p:par>
                        <p:par>
                          <p:cTn id="42" fill="hold">
                            <p:stCondLst>
                              <p:cond delay="1000"/>
                            </p:stCondLst>
                            <p:childTnLst>
                              <p:par>
                                <p:cTn id="43" presetID="42" presetClass="exit" presetSubtype="0" fill="hold" grpId="1" nodeType="afterEffect">
                                  <p:stCondLst>
                                    <p:cond delay="0"/>
                                  </p:stCondLst>
                                  <p:childTnLst>
                                    <p:animEffect transition="out" filter="fade">
                                      <p:cBhvr>
                                        <p:cTn id="44" dur="500"/>
                                        <p:tgtEl>
                                          <p:spTgt spid="5"/>
                                        </p:tgtEl>
                                      </p:cBhvr>
                                    </p:animEffect>
                                    <p:anim calcmode="lin" valueType="num">
                                      <p:cBhvr>
                                        <p:cTn id="45" dur="500"/>
                                        <p:tgtEl>
                                          <p:spTgt spid="5"/>
                                        </p:tgtEl>
                                        <p:attrNameLst>
                                          <p:attrName>ppt_x</p:attrName>
                                        </p:attrNameLst>
                                      </p:cBhvr>
                                      <p:tavLst>
                                        <p:tav tm="0">
                                          <p:val>
                                            <p:strVal val="ppt_x"/>
                                          </p:val>
                                        </p:tav>
                                        <p:tav tm="100000">
                                          <p:val>
                                            <p:strVal val="ppt_x"/>
                                          </p:val>
                                        </p:tav>
                                      </p:tavLst>
                                    </p:anim>
                                    <p:anim calcmode="lin" valueType="num">
                                      <p:cBhvr>
                                        <p:cTn id="46" dur="500"/>
                                        <p:tgtEl>
                                          <p:spTgt spid="5"/>
                                        </p:tgtEl>
                                        <p:attrNameLst>
                                          <p:attrName>ppt_y</p:attrName>
                                        </p:attrNameLst>
                                      </p:cBhvr>
                                      <p:tavLst>
                                        <p:tav tm="0">
                                          <p:val>
                                            <p:strVal val="ppt_y"/>
                                          </p:val>
                                        </p:tav>
                                        <p:tav tm="100000">
                                          <p:val>
                                            <p:strVal val="ppt_y+.1"/>
                                          </p:val>
                                        </p:tav>
                                      </p:tavLst>
                                    </p:anim>
                                    <p:set>
                                      <p:cBhvr>
                                        <p:cTn id="47" dur="1" fill="hold">
                                          <p:stCondLst>
                                            <p:cond delay="499"/>
                                          </p:stCondLst>
                                        </p:cTn>
                                        <p:tgtEl>
                                          <p:spTgt spid="5"/>
                                        </p:tgtEl>
                                        <p:attrNameLst>
                                          <p:attrName>style.visibility</p:attrName>
                                        </p:attrNameLst>
                                      </p:cBhvr>
                                      <p:to>
                                        <p:strVal val="hidden"/>
                                      </p:to>
                                    </p:set>
                                  </p:childTnLst>
                                </p:cTn>
                              </p:par>
                              <p:par>
                                <p:cTn id="48" presetID="21" presetClass="entr" presetSubtype="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heel(1)">
                                      <p:cBhvr>
                                        <p:cTn id="5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3" name="Object 22">
            <a:extLst>
              <a:ext uri="{FF2B5EF4-FFF2-40B4-BE49-F238E27FC236}">
                <a16:creationId xmlns:a16="http://schemas.microsoft.com/office/drawing/2014/main" id="{84CF17B1-B9DB-4932-A72E-900481A56D60}"/>
              </a:ext>
            </a:extLst>
          </p:cNvPr>
          <p:cNvGraphicFramePr>
            <a:graphicFrameLocks noChangeAspect="1"/>
          </p:cNvGraphicFramePr>
          <p:nvPr>
            <p:extLst>
              <p:ext uri="{D42A27DB-BD31-4B8C-83A1-F6EECF244321}">
                <p14:modId xmlns:p14="http://schemas.microsoft.com/office/powerpoint/2010/main" val="4029610477"/>
              </p:ext>
            </p:extLst>
          </p:nvPr>
        </p:nvGraphicFramePr>
        <p:xfrm>
          <a:off x="6614448" y="1510061"/>
          <a:ext cx="3885732" cy="5029200"/>
        </p:xfrm>
        <a:graphic>
          <a:graphicData uri="http://schemas.openxmlformats.org/presentationml/2006/ole">
            <mc:AlternateContent xmlns:mc="http://schemas.openxmlformats.org/markup-compatibility/2006">
              <mc:Choice xmlns:v="urn:schemas-microsoft-com:vml" Requires="v">
                <p:oleObj spid="_x0000_s1028" name="Acrobat Document" r:id="rId5" imgW="5829165" imgH="7543680" progId="Acrobat.Document.DC">
                  <p:embed/>
                </p:oleObj>
              </mc:Choice>
              <mc:Fallback>
                <p:oleObj name="Acrobat Document" r:id="rId5" imgW="5829165" imgH="7543680" progId="Acrobat.Document.DC">
                  <p:embed/>
                  <p:pic>
                    <p:nvPicPr>
                      <p:cNvPr id="23" name="Object 22">
                        <a:extLst>
                          <a:ext uri="{FF2B5EF4-FFF2-40B4-BE49-F238E27FC236}">
                            <a16:creationId xmlns:a16="http://schemas.microsoft.com/office/drawing/2014/main" id="{84CF17B1-B9DB-4932-A72E-900481A56D60}"/>
                          </a:ext>
                        </a:extLst>
                      </p:cNvPr>
                      <p:cNvPicPr/>
                      <p:nvPr/>
                    </p:nvPicPr>
                    <p:blipFill>
                      <a:blip r:embed="rId6"/>
                      <a:stretch>
                        <a:fillRect/>
                      </a:stretch>
                    </p:blipFill>
                    <p:spPr>
                      <a:xfrm>
                        <a:off x="6614448" y="1510061"/>
                        <a:ext cx="3885732"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583" y="1344168"/>
            <a:ext cx="4572000" cy="1938992"/>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In the Aggression Research Laboratory (ARL), we study the antecedents and consequences of aggressive behavior (broadly defined).</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096000" y="3436810"/>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Cyberbullying</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400800" y="4014216"/>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Violence Prevention</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096000" y="4621685"/>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Individual Differences</a:t>
            </a:r>
          </a:p>
        </p:txBody>
      </p:sp>
      <p:sp>
        <p:nvSpPr>
          <p:cNvPr id="25" name="TextBox 24">
            <a:extLst>
              <a:ext uri="{FF2B5EF4-FFF2-40B4-BE49-F238E27FC236}">
                <a16:creationId xmlns:a16="http://schemas.microsoft.com/office/drawing/2014/main" id="{916A5995-D902-4D58-A3D2-8FB8D55EE794}"/>
              </a:ext>
            </a:extLst>
          </p:cNvPr>
          <p:cNvSpPr txBox="1"/>
          <p:nvPr/>
        </p:nvSpPr>
        <p:spPr>
          <a:xfrm>
            <a:off x="6400800" y="5200345"/>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Theory Development</a:t>
            </a:r>
          </a:p>
        </p:txBody>
      </p:sp>
      <p:sp>
        <p:nvSpPr>
          <p:cNvPr id="26" name="TextBox 25">
            <a:extLst>
              <a:ext uri="{FF2B5EF4-FFF2-40B4-BE49-F238E27FC236}">
                <a16:creationId xmlns:a16="http://schemas.microsoft.com/office/drawing/2014/main" id="{04B8A266-AB23-4F8C-9881-D3330DC0ECC5}"/>
              </a:ext>
            </a:extLst>
          </p:cNvPr>
          <p:cNvSpPr txBox="1"/>
          <p:nvPr/>
        </p:nvSpPr>
        <p:spPr>
          <a:xfrm>
            <a:off x="6096000" y="5827903"/>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Health Behaviors</a:t>
            </a:r>
          </a:p>
        </p:txBody>
      </p:sp>
      <p:grpSp>
        <p:nvGrpSpPr>
          <p:cNvPr id="21" name="Group 20">
            <a:extLst>
              <a:ext uri="{FF2B5EF4-FFF2-40B4-BE49-F238E27FC236}">
                <a16:creationId xmlns:a16="http://schemas.microsoft.com/office/drawing/2014/main" id="{8471239B-2886-410B-B892-3DC470446088}"/>
              </a:ext>
            </a:extLst>
          </p:cNvPr>
          <p:cNvGrpSpPr/>
          <p:nvPr/>
        </p:nvGrpSpPr>
        <p:grpSpPr>
          <a:xfrm>
            <a:off x="685800" y="365760"/>
            <a:ext cx="10778944" cy="621846"/>
            <a:chOff x="831719" y="3702807"/>
            <a:chExt cx="10778944" cy="621846"/>
          </a:xfrm>
        </p:grpSpPr>
        <p:sp>
          <p:nvSpPr>
            <p:cNvPr id="27" name="Arrow: Chevron 26">
              <a:extLst>
                <a:ext uri="{FF2B5EF4-FFF2-40B4-BE49-F238E27FC236}">
                  <a16:creationId xmlns:a16="http://schemas.microsoft.com/office/drawing/2014/main" id="{331F6802-50ED-4431-BA1B-487511D5F950}"/>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8" name="Arrow: Chevron 27">
              <a:extLst>
                <a:ext uri="{FF2B5EF4-FFF2-40B4-BE49-F238E27FC236}">
                  <a16:creationId xmlns:a16="http://schemas.microsoft.com/office/drawing/2014/main" id="{6E694C8E-DB2F-4B77-82D4-1E375B2B180C}"/>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9" name="Arrow: Chevron 28">
              <a:extLst>
                <a:ext uri="{FF2B5EF4-FFF2-40B4-BE49-F238E27FC236}">
                  <a16:creationId xmlns:a16="http://schemas.microsoft.com/office/drawing/2014/main" id="{41AFB24E-FAD0-4697-8AA5-B52D3016BC76}"/>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30" name="Arrow: Chevron 29">
              <a:extLst>
                <a:ext uri="{FF2B5EF4-FFF2-40B4-BE49-F238E27FC236}">
                  <a16:creationId xmlns:a16="http://schemas.microsoft.com/office/drawing/2014/main" id="{70E94134-A23A-42E9-865D-0CBD599CBFD3}"/>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pic>
        <p:nvPicPr>
          <p:cNvPr id="31" name="Picture 30">
            <a:extLst>
              <a:ext uri="{FF2B5EF4-FFF2-40B4-BE49-F238E27FC236}">
                <a16:creationId xmlns:a16="http://schemas.microsoft.com/office/drawing/2014/main" id="{D82578AF-913E-4F72-9987-D5E63410B9BB}"/>
              </a:ext>
            </a:extLst>
          </p:cNvPr>
          <p:cNvPicPr>
            <a:picLocks/>
          </p:cNvPicPr>
          <p:nvPr/>
        </p:nvPicPr>
        <p:blipFill rotWithShape="1">
          <a:blip r:embed="rId7" cstate="print">
            <a:extLst>
              <a:ext uri="{28A0092B-C50C-407E-A947-70E740481C1C}">
                <a14:useLocalDpi xmlns:a14="http://schemas.microsoft.com/office/drawing/2010/main" val="0"/>
              </a:ext>
            </a:extLst>
          </a:blip>
          <a:srcRect l="23710" r="16436"/>
          <a:stretch/>
        </p:blipFill>
        <p:spPr>
          <a:xfrm>
            <a:off x="1490472" y="1344168"/>
            <a:ext cx="3429000" cy="3886200"/>
          </a:xfrm>
          <a:prstGeom prst="rect">
            <a:avLst/>
          </a:prstGeom>
          <a:ln w="28575">
            <a:solidFill>
              <a:schemeClr val="bg1">
                <a:lumMod val="50000"/>
              </a:schemeClr>
            </a:solidFill>
          </a:ln>
        </p:spPr>
      </p:pic>
      <p:sp>
        <p:nvSpPr>
          <p:cNvPr id="32" name="Title 1">
            <a:extLst>
              <a:ext uri="{FF2B5EF4-FFF2-40B4-BE49-F238E27FC236}">
                <a16:creationId xmlns:a16="http://schemas.microsoft.com/office/drawing/2014/main" id="{5DC91EF6-CE7A-4404-A903-09D8FFAC7D81}"/>
              </a:ext>
            </a:extLst>
          </p:cNvPr>
          <p:cNvSpPr txBox="1">
            <a:spLocks/>
          </p:cNvSpPr>
          <p:nvPr/>
        </p:nvSpPr>
        <p:spPr>
          <a:xfrm>
            <a:off x="1371600" y="5577840"/>
            <a:ext cx="3657600" cy="914400"/>
          </a:xfrm>
          <a:prstGeom prst="rect">
            <a:avLst/>
          </a:prstGeom>
          <a:solidFill>
            <a:schemeClr val="bg1">
              <a:lumMod val="50000"/>
            </a:schemeClr>
          </a:solidFill>
          <a:ln w="28575">
            <a:solidFill>
              <a:schemeClr val="tx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spcBef>
                <a:spcPts val="0"/>
              </a:spcBef>
              <a:defRPr/>
            </a:pPr>
            <a:r>
              <a:rPr lang="en-US" sz="3000" b="1" cap="small" dirty="0">
                <a:solidFill>
                  <a:schemeClr val="bg1"/>
                </a:solidFill>
              </a:rPr>
              <a:t>Dr. Christopher Barlett</a:t>
            </a:r>
            <a:br>
              <a:rPr lang="en-US" b="1" cap="small" dirty="0">
                <a:solidFill>
                  <a:schemeClr val="bg1"/>
                </a:solidFill>
              </a:rPr>
            </a:br>
            <a:r>
              <a:rPr lang="en-US" sz="2400" cap="small" dirty="0">
                <a:solidFill>
                  <a:schemeClr val="bg1"/>
                </a:solidFill>
              </a:rPr>
              <a:t>Assistant Professor</a:t>
            </a:r>
            <a:endParaRPr lang="en-US" cap="small" dirty="0">
              <a:solidFill>
                <a:schemeClr val="bg1"/>
              </a:solidFill>
            </a:endParaRPr>
          </a:p>
        </p:txBody>
      </p:sp>
    </p:spTree>
    <p:custDataLst>
      <p:tags r:id="rId2"/>
    </p:custDataLst>
    <p:extLst>
      <p:ext uri="{BB962C8B-B14F-4D97-AF65-F5344CB8AC3E}">
        <p14:creationId xmlns:p14="http://schemas.microsoft.com/office/powerpoint/2010/main" val="3116860787"/>
      </p:ext>
    </p:extLst>
  </p:cSld>
  <p:clrMapOvr>
    <a:masterClrMapping/>
  </p:clrMapOvr>
  <mc:AlternateContent xmlns:mc="http://schemas.openxmlformats.org/markup-compatibility/2006" xmlns:p14="http://schemas.microsoft.com/office/powerpoint/2010/main">
    <mc:Choice Requires="p14">
      <p:transition spd="slow" p14:dur="2000" advTm="27298"/>
    </mc:Choice>
    <mc:Fallback xmlns="">
      <p:transition spd="slow" advTm="2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42"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15"/>
                                        </p:tgtEl>
                                      </p:cBhvr>
                                    </p:animEffect>
                                    <p:anim calcmode="lin" valueType="num">
                                      <p:cBhvr>
                                        <p:cTn id="41" dur="1000"/>
                                        <p:tgtEl>
                                          <p:spTgt spid="15"/>
                                        </p:tgtEl>
                                        <p:attrNameLst>
                                          <p:attrName>ppt_x</p:attrName>
                                        </p:attrNameLst>
                                      </p:cBhvr>
                                      <p:tavLst>
                                        <p:tav tm="0">
                                          <p:val>
                                            <p:strVal val="ppt_x"/>
                                          </p:val>
                                        </p:tav>
                                        <p:tav tm="100000">
                                          <p:val>
                                            <p:strVal val="ppt_x"/>
                                          </p:val>
                                        </p:tav>
                                      </p:tavLst>
                                    </p:anim>
                                    <p:anim calcmode="lin" valueType="num">
                                      <p:cBhvr>
                                        <p:cTn id="42" dur="1000"/>
                                        <p:tgtEl>
                                          <p:spTgt spid="15"/>
                                        </p:tgtEl>
                                        <p:attrNameLst>
                                          <p:attrName>ppt_y</p:attrName>
                                        </p:attrNameLst>
                                      </p:cBhvr>
                                      <p:tavLst>
                                        <p:tav tm="0">
                                          <p:val>
                                            <p:strVal val="ppt_y"/>
                                          </p:val>
                                        </p:tav>
                                        <p:tav tm="100000">
                                          <p:val>
                                            <p:strVal val="ppt_y+.1"/>
                                          </p:val>
                                        </p:tav>
                                      </p:tavLst>
                                    </p:anim>
                                    <p:set>
                                      <p:cBhvr>
                                        <p:cTn id="43" dur="1" fill="hold">
                                          <p:stCondLst>
                                            <p:cond delay="999"/>
                                          </p:stCondLst>
                                        </p:cTn>
                                        <p:tgtEl>
                                          <p:spTgt spid="15"/>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6"/>
                                        </p:tgtEl>
                                      </p:cBhvr>
                                    </p:animEffect>
                                    <p:anim calcmode="lin" valueType="num">
                                      <p:cBhvr>
                                        <p:cTn id="46" dur="1000"/>
                                        <p:tgtEl>
                                          <p:spTgt spid="16"/>
                                        </p:tgtEl>
                                        <p:attrNameLst>
                                          <p:attrName>ppt_x</p:attrName>
                                        </p:attrNameLst>
                                      </p:cBhvr>
                                      <p:tavLst>
                                        <p:tav tm="0">
                                          <p:val>
                                            <p:strVal val="ppt_x"/>
                                          </p:val>
                                        </p:tav>
                                        <p:tav tm="100000">
                                          <p:val>
                                            <p:strVal val="ppt_x"/>
                                          </p:val>
                                        </p:tav>
                                      </p:tavLst>
                                    </p:anim>
                                    <p:anim calcmode="lin" valueType="num">
                                      <p:cBhvr>
                                        <p:cTn id="47" dur="1000"/>
                                        <p:tgtEl>
                                          <p:spTgt spid="16"/>
                                        </p:tgtEl>
                                        <p:attrNameLst>
                                          <p:attrName>ppt_y</p:attrName>
                                        </p:attrNameLst>
                                      </p:cBhvr>
                                      <p:tavLst>
                                        <p:tav tm="0">
                                          <p:val>
                                            <p:strVal val="ppt_y"/>
                                          </p:val>
                                        </p:tav>
                                        <p:tav tm="100000">
                                          <p:val>
                                            <p:strVal val="ppt_y+.1"/>
                                          </p:val>
                                        </p:tav>
                                      </p:tavLst>
                                    </p:anim>
                                    <p:set>
                                      <p:cBhvr>
                                        <p:cTn id="48" dur="1" fill="hold">
                                          <p:stCondLst>
                                            <p:cond delay="999"/>
                                          </p:stCondLst>
                                        </p:cTn>
                                        <p:tgtEl>
                                          <p:spTgt spid="16"/>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par>
                                <p:cTn id="54" presetID="42" presetClass="exit" presetSubtype="0" fill="hold" grpId="1" nodeType="withEffect">
                                  <p:stCondLst>
                                    <p:cond delay="0"/>
                                  </p:stCondLst>
                                  <p:childTnLst>
                                    <p:animEffect transition="out" filter="fade">
                                      <p:cBhvr>
                                        <p:cTn id="55" dur="1000"/>
                                        <p:tgtEl>
                                          <p:spTgt spid="25"/>
                                        </p:tgtEl>
                                      </p:cBhvr>
                                    </p:animEffect>
                                    <p:anim calcmode="lin" valueType="num">
                                      <p:cBhvr>
                                        <p:cTn id="56" dur="1000"/>
                                        <p:tgtEl>
                                          <p:spTgt spid="25"/>
                                        </p:tgtEl>
                                        <p:attrNameLst>
                                          <p:attrName>ppt_x</p:attrName>
                                        </p:attrNameLst>
                                      </p:cBhvr>
                                      <p:tavLst>
                                        <p:tav tm="0">
                                          <p:val>
                                            <p:strVal val="ppt_x"/>
                                          </p:val>
                                        </p:tav>
                                        <p:tav tm="100000">
                                          <p:val>
                                            <p:strVal val="ppt_x"/>
                                          </p:val>
                                        </p:tav>
                                      </p:tavLst>
                                    </p:anim>
                                    <p:anim calcmode="lin" valueType="num">
                                      <p:cBhvr>
                                        <p:cTn id="57" dur="1000"/>
                                        <p:tgtEl>
                                          <p:spTgt spid="25"/>
                                        </p:tgtEl>
                                        <p:attrNameLst>
                                          <p:attrName>ppt_y</p:attrName>
                                        </p:attrNameLst>
                                      </p:cBhvr>
                                      <p:tavLst>
                                        <p:tav tm="0">
                                          <p:val>
                                            <p:strVal val="ppt_y"/>
                                          </p:val>
                                        </p:tav>
                                        <p:tav tm="100000">
                                          <p:val>
                                            <p:strVal val="ppt_y+.1"/>
                                          </p:val>
                                        </p:tav>
                                      </p:tavLst>
                                    </p:anim>
                                    <p:set>
                                      <p:cBhvr>
                                        <p:cTn id="58" dur="1" fill="hold">
                                          <p:stCondLst>
                                            <p:cond delay="999"/>
                                          </p:stCondLst>
                                        </p:cTn>
                                        <p:tgtEl>
                                          <p:spTgt spid="25"/>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26"/>
                                        </p:tgtEl>
                                      </p:cBhvr>
                                    </p:animEffect>
                                    <p:anim calcmode="lin" valueType="num">
                                      <p:cBhvr>
                                        <p:cTn id="61" dur="1000"/>
                                        <p:tgtEl>
                                          <p:spTgt spid="26"/>
                                        </p:tgtEl>
                                        <p:attrNameLst>
                                          <p:attrName>ppt_x</p:attrName>
                                        </p:attrNameLst>
                                      </p:cBhvr>
                                      <p:tavLst>
                                        <p:tav tm="0">
                                          <p:val>
                                            <p:strVal val="ppt_x"/>
                                          </p:val>
                                        </p:tav>
                                        <p:tav tm="100000">
                                          <p:val>
                                            <p:strVal val="ppt_x"/>
                                          </p:val>
                                        </p:tav>
                                      </p:tavLst>
                                    </p:anim>
                                    <p:anim calcmode="lin" valueType="num">
                                      <p:cBhvr>
                                        <p:cTn id="62" dur="1000"/>
                                        <p:tgtEl>
                                          <p:spTgt spid="26"/>
                                        </p:tgtEl>
                                        <p:attrNameLst>
                                          <p:attrName>ppt_y</p:attrName>
                                        </p:attrNameLst>
                                      </p:cBhvr>
                                      <p:tavLst>
                                        <p:tav tm="0">
                                          <p:val>
                                            <p:strVal val="ppt_y"/>
                                          </p:val>
                                        </p:tav>
                                        <p:tav tm="100000">
                                          <p:val>
                                            <p:strVal val="ppt_y+.1"/>
                                          </p:val>
                                        </p:tav>
                                      </p:tavLst>
                                    </p:anim>
                                    <p:set>
                                      <p:cBhvr>
                                        <p:cTn id="63" dur="1" fill="hold">
                                          <p:stCondLst>
                                            <p:cond delay="999"/>
                                          </p:stCondLst>
                                        </p:cTn>
                                        <p:tgtEl>
                                          <p:spTgt spid="26"/>
                                        </p:tgtEl>
                                        <p:attrNameLst>
                                          <p:attrName>style.visibility</p:attrName>
                                        </p:attrNameLst>
                                      </p:cBhvr>
                                      <p:to>
                                        <p:strVal val="hidden"/>
                                      </p:to>
                                    </p:set>
                                  </p:childTnLst>
                                </p:cTn>
                              </p:par>
                            </p:childTnLst>
                          </p:cTn>
                        </p:par>
                        <p:par>
                          <p:cTn id="64" fill="hold">
                            <p:stCondLst>
                              <p:cond delay="1000"/>
                            </p:stCondLst>
                            <p:childTnLst>
                              <p:par>
                                <p:cTn id="65" presetID="10" presetClass="exit" presetSubtype="0" fill="hold" grpId="1" nodeType="after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21" presetClass="entr" presetSubtype="1"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heel(1)">
                                      <p:cBhvr>
                                        <p:cTn id="7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15" grpId="1" animBg="1"/>
      <p:bldP spid="16" grpId="0" animBg="1"/>
      <p:bldP spid="16" grpId="1" animBg="1"/>
      <p:bldP spid="17" grpId="0" animBg="1"/>
      <p:bldP spid="17" grpId="1" animBg="1"/>
      <p:bldP spid="25" grpId="0" animBg="1"/>
      <p:bldP spid="25" grpId="1" animBg="1"/>
      <p:bldP spid="26" grpId="0" animBg="1"/>
      <p:bldP spid="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BA630912-C360-495F-9382-FB67AE410011}"/>
              </a:ext>
            </a:extLst>
          </p:cNvPr>
          <p:cNvGraphicFramePr>
            <a:graphicFrameLocks noChangeAspect="1"/>
          </p:cNvGraphicFramePr>
          <p:nvPr>
            <p:extLst>
              <p:ext uri="{D42A27DB-BD31-4B8C-83A1-F6EECF244321}">
                <p14:modId xmlns:p14="http://schemas.microsoft.com/office/powerpoint/2010/main" val="3688098119"/>
              </p:ext>
            </p:extLst>
          </p:nvPr>
        </p:nvGraphicFramePr>
        <p:xfrm>
          <a:off x="6771361" y="1434609"/>
          <a:ext cx="3885731" cy="5029200"/>
        </p:xfrm>
        <a:graphic>
          <a:graphicData uri="http://schemas.openxmlformats.org/presentationml/2006/ole">
            <mc:AlternateContent xmlns:mc="http://schemas.openxmlformats.org/markup-compatibility/2006">
              <mc:Choice xmlns:v="urn:schemas-microsoft-com:vml" Requires="v">
                <p:oleObj spid="_x0000_s2052" name="Acrobat Document" r:id="rId5" imgW="5829165" imgH="7543680" progId="Acrobat.Document.DC">
                  <p:embed/>
                </p:oleObj>
              </mc:Choice>
              <mc:Fallback>
                <p:oleObj name="Acrobat Document" r:id="rId5" imgW="5829165" imgH="7543680" progId="Acrobat.Document.DC">
                  <p:embed/>
                  <p:pic>
                    <p:nvPicPr>
                      <p:cNvPr id="20" name="Object 19">
                        <a:extLst>
                          <a:ext uri="{FF2B5EF4-FFF2-40B4-BE49-F238E27FC236}">
                            <a16:creationId xmlns:a16="http://schemas.microsoft.com/office/drawing/2014/main" id="{BA630912-C360-495F-9382-FB67AE410011}"/>
                          </a:ext>
                        </a:extLst>
                      </p:cNvPr>
                      <p:cNvPicPr/>
                      <p:nvPr/>
                    </p:nvPicPr>
                    <p:blipFill>
                      <a:blip r:embed="rId6"/>
                      <a:stretch>
                        <a:fillRect/>
                      </a:stretch>
                    </p:blipFill>
                    <p:spPr>
                      <a:xfrm>
                        <a:off x="6771361" y="1434609"/>
                        <a:ext cx="3885731"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4108"/>
            <a:ext cx="4663440" cy="1785104"/>
          </a:xfrm>
          <a:prstGeom prst="rect">
            <a:avLst/>
          </a:prstGeom>
          <a:solidFill>
            <a:schemeClr val="tx1"/>
          </a:solidFill>
          <a:ln w="41275">
            <a:solidFill>
              <a:srgbClr val="7030A0"/>
            </a:solidFill>
          </a:ln>
        </p:spPr>
        <p:txBody>
          <a:bodyPr wrap="square" rtlCol="0">
            <a:spAutoFit/>
          </a:bodyPr>
          <a:lstStyle/>
          <a:p>
            <a:r>
              <a:rPr lang="en-US" sz="2200" cap="small" dirty="0">
                <a:solidFill>
                  <a:schemeClr val="bg1"/>
                </a:solidFill>
                <a:latin typeface="Abadi" panose="020B0604020104020204" pitchFamily="34" charset="0"/>
              </a:rPr>
              <a:t>The Barlett Development Lab explores how movement through emerging adulthood can impact one’s personality, psychological well-being and physical health.</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3370966"/>
            <a:ext cx="4530660" cy="830997"/>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Development in Early/Emerging Adulthood</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381836"/>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Individual Differences</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096000" y="5067344"/>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Health</a:t>
            </a:r>
          </a:p>
        </p:txBody>
      </p:sp>
      <p:sp>
        <p:nvSpPr>
          <p:cNvPr id="17" name="TextBox 16">
            <a:extLst>
              <a:ext uri="{FF2B5EF4-FFF2-40B4-BE49-F238E27FC236}">
                <a16:creationId xmlns:a16="http://schemas.microsoft.com/office/drawing/2014/main" id="{856D6383-5098-4C6F-A852-B70C3BF95FF2}"/>
              </a:ext>
            </a:extLst>
          </p:cNvPr>
          <p:cNvSpPr txBox="1"/>
          <p:nvPr/>
        </p:nvSpPr>
        <p:spPr>
          <a:xfrm>
            <a:off x="6400800" y="5752852"/>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Identity</a:t>
            </a:r>
          </a:p>
        </p:txBody>
      </p:sp>
      <p:pic>
        <p:nvPicPr>
          <p:cNvPr id="19" name="Picture 18">
            <a:extLst>
              <a:ext uri="{FF2B5EF4-FFF2-40B4-BE49-F238E27FC236}">
                <a16:creationId xmlns:a16="http://schemas.microsoft.com/office/drawing/2014/main" id="{C148A989-6A2A-401D-A60A-F71ACFE1647F}"/>
              </a:ext>
            </a:extLst>
          </p:cNvPr>
          <p:cNvPicPr>
            <a:picLocks/>
          </p:cNvPicPr>
          <p:nvPr/>
        </p:nvPicPr>
        <p:blipFill rotWithShape="1">
          <a:blip r:embed="rId7"/>
          <a:srcRect t="8073" b="13913"/>
          <a:stretch/>
        </p:blipFill>
        <p:spPr>
          <a:xfrm>
            <a:off x="1490472" y="1344168"/>
            <a:ext cx="3429000" cy="3886200"/>
          </a:xfrm>
          <a:prstGeom prst="rect">
            <a:avLst/>
          </a:prstGeom>
          <a:ln w="28575">
            <a:solidFill>
              <a:schemeClr val="bg1">
                <a:lumMod val="50000"/>
              </a:schemeClr>
            </a:solidFill>
          </a:ln>
        </p:spPr>
      </p:pic>
      <p:sp>
        <p:nvSpPr>
          <p:cNvPr id="22" name="Title 1">
            <a:extLst>
              <a:ext uri="{FF2B5EF4-FFF2-40B4-BE49-F238E27FC236}">
                <a16:creationId xmlns:a16="http://schemas.microsoft.com/office/drawing/2014/main" id="{1DD50620-57F1-4AB7-95A1-92C31FB737D9}"/>
              </a:ext>
            </a:extLst>
          </p:cNvPr>
          <p:cNvSpPr>
            <a:spLocks noGrp="1"/>
          </p:cNvSpPr>
          <p:nvPr>
            <p:ph type="title"/>
          </p:nvPr>
        </p:nvSpPr>
        <p:spPr>
          <a:xfrm>
            <a:off x="1371600" y="5586984"/>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Natalie Barlett</a:t>
            </a:r>
            <a:br>
              <a:rPr lang="en-US" b="1" cap="small" dirty="0">
                <a:solidFill>
                  <a:schemeClr val="bg1"/>
                </a:solidFill>
              </a:rPr>
            </a:br>
            <a:r>
              <a:rPr lang="en-US" sz="2400" cap="small" dirty="0">
                <a:solidFill>
                  <a:schemeClr val="bg1"/>
                </a:solidFill>
              </a:rPr>
              <a:t>Teaching Assistant 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472DF3A2-E108-4D53-9BB3-F8EFF86A9720}"/>
              </a:ext>
            </a:extLst>
          </p:cNvPr>
          <p:cNvGrpSpPr/>
          <p:nvPr/>
        </p:nvGrpSpPr>
        <p:grpSpPr>
          <a:xfrm>
            <a:off x="685800" y="365760"/>
            <a:ext cx="10778944" cy="621846"/>
            <a:chOff x="831719" y="3702807"/>
            <a:chExt cx="10778944" cy="621846"/>
          </a:xfrm>
        </p:grpSpPr>
        <p:sp>
          <p:nvSpPr>
            <p:cNvPr id="23" name="Arrow: Chevron 22">
              <a:extLst>
                <a:ext uri="{FF2B5EF4-FFF2-40B4-BE49-F238E27FC236}">
                  <a16:creationId xmlns:a16="http://schemas.microsoft.com/office/drawing/2014/main" id="{E1B6C56B-16E7-4887-9D2C-ED5C7D9A2978}"/>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4" name="Arrow: Chevron 23">
              <a:extLst>
                <a:ext uri="{FF2B5EF4-FFF2-40B4-BE49-F238E27FC236}">
                  <a16:creationId xmlns:a16="http://schemas.microsoft.com/office/drawing/2014/main" id="{3621A8FA-CDA7-49D8-8BE1-2DA3E8A489F0}"/>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5" name="Arrow: Chevron 24">
              <a:extLst>
                <a:ext uri="{FF2B5EF4-FFF2-40B4-BE49-F238E27FC236}">
                  <a16:creationId xmlns:a16="http://schemas.microsoft.com/office/drawing/2014/main" id="{5E3CA48C-27C2-4C8E-AE03-C5A8DE6A2791}"/>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6" name="Arrow: Chevron 25">
              <a:extLst>
                <a:ext uri="{FF2B5EF4-FFF2-40B4-BE49-F238E27FC236}">
                  <a16:creationId xmlns:a16="http://schemas.microsoft.com/office/drawing/2014/main" id="{406BFD49-2416-448A-AEB3-066D1D8F365C}"/>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2"/>
    </p:custDataLst>
    <p:extLst>
      <p:ext uri="{BB962C8B-B14F-4D97-AF65-F5344CB8AC3E}">
        <p14:creationId xmlns:p14="http://schemas.microsoft.com/office/powerpoint/2010/main" val="3371916555"/>
      </p:ext>
    </p:extLst>
  </p:cSld>
  <p:clrMapOvr>
    <a:masterClrMapping/>
  </p:clrMapOvr>
  <mc:AlternateContent xmlns:mc="http://schemas.openxmlformats.org/markup-compatibility/2006" xmlns:p14="http://schemas.microsoft.com/office/powerpoint/2010/main">
    <mc:Choice Requires="p14">
      <p:transition spd="slow" p14:dur="2000" advTm="25391"/>
    </mc:Choice>
    <mc:Fallback xmlns="">
      <p:transition spd="slow" advTm="2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4"/>
                                        </p:tgtEl>
                                      </p:cBhvr>
                                    </p:animEffect>
                                    <p:anim calcmode="lin" valueType="num">
                                      <p:cBhvr>
                                        <p:cTn id="36" dur="1000"/>
                                        <p:tgtEl>
                                          <p:spTgt spid="14"/>
                                        </p:tgtEl>
                                        <p:attrNameLst>
                                          <p:attrName>ppt_x</p:attrName>
                                        </p:attrNameLst>
                                      </p:cBhvr>
                                      <p:tavLst>
                                        <p:tav tm="0">
                                          <p:val>
                                            <p:strVal val="ppt_x"/>
                                          </p:val>
                                        </p:tav>
                                        <p:tav tm="100000">
                                          <p:val>
                                            <p:strVal val="ppt_x"/>
                                          </p:val>
                                        </p:tav>
                                      </p:tavLst>
                                    </p:anim>
                                    <p:anim calcmode="lin" valueType="num">
                                      <p:cBhvr>
                                        <p:cTn id="37" dur="1000"/>
                                        <p:tgtEl>
                                          <p:spTgt spid="14"/>
                                        </p:tgtEl>
                                        <p:attrNameLst>
                                          <p:attrName>ppt_y</p:attrName>
                                        </p:attrNameLst>
                                      </p:cBhvr>
                                      <p:tavLst>
                                        <p:tav tm="0">
                                          <p:val>
                                            <p:strVal val="ppt_y"/>
                                          </p:val>
                                        </p:tav>
                                        <p:tav tm="100000">
                                          <p:val>
                                            <p:strVal val="ppt_y+.1"/>
                                          </p:val>
                                        </p:tav>
                                      </p:tavLst>
                                    </p:anim>
                                    <p:set>
                                      <p:cBhvr>
                                        <p:cTn id="38" dur="1" fill="hold">
                                          <p:stCondLst>
                                            <p:cond delay="999"/>
                                          </p:stCondLst>
                                        </p:cTn>
                                        <p:tgtEl>
                                          <p:spTgt spid="1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15"/>
                                        </p:tgtEl>
                                      </p:cBhvr>
                                    </p:animEffect>
                                    <p:anim calcmode="lin" valueType="num">
                                      <p:cBhvr>
                                        <p:cTn id="41" dur="1000"/>
                                        <p:tgtEl>
                                          <p:spTgt spid="15"/>
                                        </p:tgtEl>
                                        <p:attrNameLst>
                                          <p:attrName>ppt_x</p:attrName>
                                        </p:attrNameLst>
                                      </p:cBhvr>
                                      <p:tavLst>
                                        <p:tav tm="0">
                                          <p:val>
                                            <p:strVal val="ppt_x"/>
                                          </p:val>
                                        </p:tav>
                                        <p:tav tm="100000">
                                          <p:val>
                                            <p:strVal val="ppt_x"/>
                                          </p:val>
                                        </p:tav>
                                      </p:tavLst>
                                    </p:anim>
                                    <p:anim calcmode="lin" valueType="num">
                                      <p:cBhvr>
                                        <p:cTn id="42" dur="1000"/>
                                        <p:tgtEl>
                                          <p:spTgt spid="15"/>
                                        </p:tgtEl>
                                        <p:attrNameLst>
                                          <p:attrName>ppt_y</p:attrName>
                                        </p:attrNameLst>
                                      </p:cBhvr>
                                      <p:tavLst>
                                        <p:tav tm="0">
                                          <p:val>
                                            <p:strVal val="ppt_y"/>
                                          </p:val>
                                        </p:tav>
                                        <p:tav tm="100000">
                                          <p:val>
                                            <p:strVal val="ppt_y+.1"/>
                                          </p:val>
                                        </p:tav>
                                      </p:tavLst>
                                    </p:anim>
                                    <p:set>
                                      <p:cBhvr>
                                        <p:cTn id="43" dur="1" fill="hold">
                                          <p:stCondLst>
                                            <p:cond delay="999"/>
                                          </p:stCondLst>
                                        </p:cTn>
                                        <p:tgtEl>
                                          <p:spTgt spid="15"/>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16"/>
                                        </p:tgtEl>
                                      </p:cBhvr>
                                    </p:animEffect>
                                    <p:anim calcmode="lin" valueType="num">
                                      <p:cBhvr>
                                        <p:cTn id="46" dur="1000"/>
                                        <p:tgtEl>
                                          <p:spTgt spid="16"/>
                                        </p:tgtEl>
                                        <p:attrNameLst>
                                          <p:attrName>ppt_x</p:attrName>
                                        </p:attrNameLst>
                                      </p:cBhvr>
                                      <p:tavLst>
                                        <p:tav tm="0">
                                          <p:val>
                                            <p:strVal val="ppt_x"/>
                                          </p:val>
                                        </p:tav>
                                        <p:tav tm="100000">
                                          <p:val>
                                            <p:strVal val="ppt_x"/>
                                          </p:val>
                                        </p:tav>
                                      </p:tavLst>
                                    </p:anim>
                                    <p:anim calcmode="lin" valueType="num">
                                      <p:cBhvr>
                                        <p:cTn id="47" dur="1000"/>
                                        <p:tgtEl>
                                          <p:spTgt spid="16"/>
                                        </p:tgtEl>
                                        <p:attrNameLst>
                                          <p:attrName>ppt_y</p:attrName>
                                        </p:attrNameLst>
                                      </p:cBhvr>
                                      <p:tavLst>
                                        <p:tav tm="0">
                                          <p:val>
                                            <p:strVal val="ppt_y"/>
                                          </p:val>
                                        </p:tav>
                                        <p:tav tm="100000">
                                          <p:val>
                                            <p:strVal val="ppt_y+.1"/>
                                          </p:val>
                                        </p:tav>
                                      </p:tavLst>
                                    </p:anim>
                                    <p:set>
                                      <p:cBhvr>
                                        <p:cTn id="48" dur="1" fill="hold">
                                          <p:stCondLst>
                                            <p:cond delay="999"/>
                                          </p:stCondLst>
                                        </p:cTn>
                                        <p:tgtEl>
                                          <p:spTgt spid="16"/>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1000"/>
                            </p:stCondLst>
                            <p:childTnLst>
                              <p:par>
                                <p:cTn id="55" presetID="10" presetClass="exit" presetSubtype="0" fill="hold" grpId="1" nodeType="afterEffect">
                                  <p:stCondLst>
                                    <p:cond delay="100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21" presetClass="entr" presetSubtype="1"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heel(1)">
                                      <p:cBhvr>
                                        <p:cTn id="6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940470-CD53-4F52-846A-CBFF8AF8B480}"/>
              </a:ext>
            </a:extLst>
          </p:cNvPr>
          <p:cNvPicPr>
            <a:picLocks/>
          </p:cNvPicPr>
          <p:nvPr/>
        </p:nvPicPr>
        <p:blipFill rotWithShape="1">
          <a:blip r:embed="rId5"/>
          <a:srcRect r="2230" b="4257"/>
          <a:stretch/>
        </p:blipFill>
        <p:spPr>
          <a:xfrm>
            <a:off x="1490472" y="1344168"/>
            <a:ext cx="3429000" cy="3886200"/>
          </a:xfrm>
          <a:prstGeom prst="rect">
            <a:avLst/>
          </a:prstGeom>
          <a:ln w="28575">
            <a:solidFill>
              <a:schemeClr val="bg1">
                <a:lumMod val="50000"/>
              </a:schemeClr>
            </a:solidFill>
          </a:ln>
        </p:spPr>
      </p:pic>
      <p:sp>
        <p:nvSpPr>
          <p:cNvPr id="16" name="Title 1">
            <a:extLst>
              <a:ext uri="{FF2B5EF4-FFF2-40B4-BE49-F238E27FC236}">
                <a16:creationId xmlns:a16="http://schemas.microsoft.com/office/drawing/2014/main" id="{9A6C0B59-A129-40B0-ADA5-B0A97B165E27}"/>
              </a:ext>
            </a:extLst>
          </p:cNvPr>
          <p:cNvSpPr>
            <a:spLocks noGrp="1"/>
          </p:cNvSpPr>
          <p:nvPr>
            <p:ph type="title"/>
          </p:nvPr>
        </p:nvSpPr>
        <p:spPr>
          <a:xfrm>
            <a:off x="1371600"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Laura Brannon</a:t>
            </a:r>
            <a:br>
              <a:rPr lang="en-US" b="1" cap="small" dirty="0">
                <a:solidFill>
                  <a:schemeClr val="bg1"/>
                </a:solidFill>
              </a:rPr>
            </a:br>
            <a:r>
              <a:rPr lang="en-US" sz="2400" cap="small" dirty="0">
                <a:solidFill>
                  <a:schemeClr val="bg1"/>
                </a:solidFill>
              </a:rPr>
              <a:t>Professor</a:t>
            </a:r>
            <a:endParaRPr lang="en-US" cap="small" dirty="0">
              <a:solidFill>
                <a:schemeClr val="bg1"/>
              </a:solidFill>
            </a:endParaRPr>
          </a:p>
        </p:txBody>
      </p:sp>
      <p:grpSp>
        <p:nvGrpSpPr>
          <p:cNvPr id="17" name="Group 16">
            <a:extLst>
              <a:ext uri="{FF2B5EF4-FFF2-40B4-BE49-F238E27FC236}">
                <a16:creationId xmlns:a16="http://schemas.microsoft.com/office/drawing/2014/main" id="{63CBA4D7-3491-4B4E-9574-C4E8B073A5A2}"/>
              </a:ext>
            </a:extLst>
          </p:cNvPr>
          <p:cNvGrpSpPr/>
          <p:nvPr/>
        </p:nvGrpSpPr>
        <p:grpSpPr>
          <a:xfrm>
            <a:off x="685800" y="365760"/>
            <a:ext cx="10778944" cy="621846"/>
            <a:chOff x="831719" y="3702807"/>
            <a:chExt cx="10778944" cy="621846"/>
          </a:xfrm>
        </p:grpSpPr>
        <p:sp>
          <p:nvSpPr>
            <p:cNvPr id="18" name="Arrow: Chevron 17">
              <a:extLst>
                <a:ext uri="{FF2B5EF4-FFF2-40B4-BE49-F238E27FC236}">
                  <a16:creationId xmlns:a16="http://schemas.microsoft.com/office/drawing/2014/main" id="{BAE88BBE-B6C1-40BE-84FE-8A1ADD7250D3}"/>
                </a:ext>
              </a:extLst>
            </p:cNvPr>
            <p:cNvSpPr/>
            <p:nvPr/>
          </p:nvSpPr>
          <p:spPr>
            <a:xfrm>
              <a:off x="831719" y="3702807"/>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1" name="Arrow: Chevron 20">
              <a:extLst>
                <a:ext uri="{FF2B5EF4-FFF2-40B4-BE49-F238E27FC236}">
                  <a16:creationId xmlns:a16="http://schemas.microsoft.com/office/drawing/2014/main" id="{470546E7-0A9F-4DEC-8E0F-0A7095AF7C70}"/>
                </a:ext>
              </a:extLst>
            </p:cNvPr>
            <p:cNvSpPr/>
            <p:nvPr/>
          </p:nvSpPr>
          <p:spPr>
            <a:xfrm>
              <a:off x="3510689"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2" name="Arrow: Chevron 21">
              <a:extLst>
                <a:ext uri="{FF2B5EF4-FFF2-40B4-BE49-F238E27FC236}">
                  <a16:creationId xmlns:a16="http://schemas.microsoft.com/office/drawing/2014/main" id="{F4E3EF53-5C97-4D3D-A5B4-438B5DF76FA3}"/>
                </a:ext>
              </a:extLst>
            </p:cNvPr>
            <p:cNvSpPr/>
            <p:nvPr/>
          </p:nvSpPr>
          <p:spPr>
            <a:xfrm>
              <a:off x="6189660" y="3702807"/>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3" name="Arrow: Chevron 22">
              <a:extLst>
                <a:ext uri="{FF2B5EF4-FFF2-40B4-BE49-F238E27FC236}">
                  <a16:creationId xmlns:a16="http://schemas.microsoft.com/office/drawing/2014/main" id="{3B74E5FB-17C5-45B5-B023-C1B5250E3020}"/>
                </a:ext>
              </a:extLst>
            </p:cNvPr>
            <p:cNvSpPr/>
            <p:nvPr/>
          </p:nvSpPr>
          <p:spPr>
            <a:xfrm>
              <a:off x="8868630" y="3702807"/>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graphicFrame>
        <p:nvGraphicFramePr>
          <p:cNvPr id="7" name="Object 6">
            <a:extLst>
              <a:ext uri="{FF2B5EF4-FFF2-40B4-BE49-F238E27FC236}">
                <a16:creationId xmlns:a16="http://schemas.microsoft.com/office/drawing/2014/main" id="{9FB6C147-398A-4C4C-956C-93294A0AFB95}"/>
              </a:ext>
            </a:extLst>
          </p:cNvPr>
          <p:cNvGraphicFramePr>
            <a:graphicFrameLocks noChangeAspect="1"/>
          </p:cNvGraphicFramePr>
          <p:nvPr>
            <p:extLst>
              <p:ext uri="{D42A27DB-BD31-4B8C-83A1-F6EECF244321}">
                <p14:modId xmlns:p14="http://schemas.microsoft.com/office/powerpoint/2010/main" val="1862346306"/>
              </p:ext>
            </p:extLst>
          </p:nvPr>
        </p:nvGraphicFramePr>
        <p:xfrm>
          <a:off x="6849301" y="1360022"/>
          <a:ext cx="3914402" cy="5066308"/>
        </p:xfrm>
        <a:graphic>
          <a:graphicData uri="http://schemas.openxmlformats.org/presentationml/2006/ole">
            <mc:AlternateContent xmlns:mc="http://schemas.openxmlformats.org/markup-compatibility/2006">
              <mc:Choice xmlns:v="urn:schemas-microsoft-com:vml" Requires="v">
                <p:oleObj spid="_x0000_s3076" name="Acrobat Document" r:id="rId6" imgW="5829165" imgH="7543680" progId="Acrobat.Document.DC">
                  <p:embed/>
                </p:oleObj>
              </mc:Choice>
              <mc:Fallback>
                <p:oleObj name="Acrobat Document" r:id="rId6" imgW="5829165" imgH="7543680" progId="Acrobat.Document.DC">
                  <p:embed/>
                  <p:pic>
                    <p:nvPicPr>
                      <p:cNvPr id="7" name="Object 6">
                        <a:extLst>
                          <a:ext uri="{FF2B5EF4-FFF2-40B4-BE49-F238E27FC236}">
                            <a16:creationId xmlns:a16="http://schemas.microsoft.com/office/drawing/2014/main" id="{9FB6C147-398A-4C4C-956C-93294A0AFB95}"/>
                          </a:ext>
                        </a:extLst>
                      </p:cNvPr>
                      <p:cNvPicPr/>
                      <p:nvPr/>
                    </p:nvPicPr>
                    <p:blipFill>
                      <a:blip r:embed="rId7"/>
                      <a:stretch>
                        <a:fillRect/>
                      </a:stretch>
                    </p:blipFill>
                    <p:spPr>
                      <a:xfrm>
                        <a:off x="6849301" y="1360022"/>
                        <a:ext cx="3914402" cy="5066308"/>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4168"/>
            <a:ext cx="4530660" cy="1569660"/>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In the </a:t>
            </a:r>
            <a:r>
              <a:rPr lang="en-US" sz="2400" cap="small" dirty="0" err="1">
                <a:solidFill>
                  <a:schemeClr val="bg1"/>
                </a:solidFill>
                <a:latin typeface="Abadi" panose="020B0604020104020204" pitchFamily="34" charset="0"/>
              </a:rPr>
              <a:t>bapl</a:t>
            </a:r>
            <a:r>
              <a:rPr lang="en-US" sz="2400" cap="small" dirty="0">
                <a:solidFill>
                  <a:schemeClr val="bg1"/>
                </a:solidFill>
                <a:latin typeface="Abadi" panose="020B0604020104020204" pitchFamily="34" charset="0"/>
              </a:rPr>
              <a:t>, we study how people form attitudes, how they can be changed, and how that affects their behavior.</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3238039"/>
            <a:ext cx="4530660" cy="830997"/>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Persuasion (promoting positive physical &amp; mental health)</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416685"/>
            <a:ext cx="4530660" cy="830997"/>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Positive Psychology (promoting prosocial behavior)</a:t>
            </a:r>
          </a:p>
        </p:txBody>
      </p:sp>
    </p:spTree>
    <p:custDataLst>
      <p:tags r:id="rId2"/>
    </p:custDataLst>
    <p:extLst>
      <p:ext uri="{BB962C8B-B14F-4D97-AF65-F5344CB8AC3E}">
        <p14:creationId xmlns:p14="http://schemas.microsoft.com/office/powerpoint/2010/main" val="152267399"/>
      </p:ext>
    </p:extLst>
  </p:cSld>
  <p:clrMapOvr>
    <a:masterClrMapping/>
  </p:clrMapOvr>
  <mc:AlternateContent xmlns:mc="http://schemas.openxmlformats.org/markup-compatibility/2006" xmlns:p14="http://schemas.microsoft.com/office/powerpoint/2010/main">
    <mc:Choice Requires="p14">
      <p:transition spd="slow" p14:dur="2000" advTm="22657"/>
    </mc:Choice>
    <mc:Fallback xmlns="">
      <p:transition spd="slow" advTm="2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4"/>
                                        </p:tgtEl>
                                      </p:cBhvr>
                                    </p:animEffect>
                                    <p:anim calcmode="lin" valueType="num">
                                      <p:cBhvr>
                                        <p:cTn id="24" dur="1000"/>
                                        <p:tgtEl>
                                          <p:spTgt spid="14"/>
                                        </p:tgtEl>
                                        <p:attrNameLst>
                                          <p:attrName>ppt_x</p:attrName>
                                        </p:attrNameLst>
                                      </p:cBhvr>
                                      <p:tavLst>
                                        <p:tav tm="0">
                                          <p:val>
                                            <p:strVal val="ppt_x"/>
                                          </p:val>
                                        </p:tav>
                                        <p:tav tm="100000">
                                          <p:val>
                                            <p:strVal val="ppt_x"/>
                                          </p:val>
                                        </p:tav>
                                      </p:tavLst>
                                    </p:anim>
                                    <p:anim calcmode="lin" valueType="num">
                                      <p:cBhvr>
                                        <p:cTn id="25" dur="1000"/>
                                        <p:tgtEl>
                                          <p:spTgt spid="14"/>
                                        </p:tgtEl>
                                        <p:attrNameLst>
                                          <p:attrName>ppt_y</p:attrName>
                                        </p:attrNameLst>
                                      </p:cBhvr>
                                      <p:tavLst>
                                        <p:tav tm="0">
                                          <p:val>
                                            <p:strVal val="ppt_y"/>
                                          </p:val>
                                        </p:tav>
                                        <p:tav tm="100000">
                                          <p:val>
                                            <p:strVal val="ppt_y+.1"/>
                                          </p:val>
                                        </p:tav>
                                      </p:tavLst>
                                    </p:anim>
                                    <p:set>
                                      <p:cBhvr>
                                        <p:cTn id="26" dur="1" fill="hold">
                                          <p:stCondLst>
                                            <p:cond delay="999"/>
                                          </p:stCondLst>
                                        </p:cTn>
                                        <p:tgtEl>
                                          <p:spTgt spid="14"/>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15"/>
                                        </p:tgtEl>
                                      </p:cBhvr>
                                    </p:animEffect>
                                    <p:anim calcmode="lin" valueType="num">
                                      <p:cBhvr>
                                        <p:cTn id="29" dur="1000"/>
                                        <p:tgtEl>
                                          <p:spTgt spid="15"/>
                                        </p:tgtEl>
                                        <p:attrNameLst>
                                          <p:attrName>ppt_x</p:attrName>
                                        </p:attrNameLst>
                                      </p:cBhvr>
                                      <p:tavLst>
                                        <p:tav tm="0">
                                          <p:val>
                                            <p:strVal val="ppt_x"/>
                                          </p:val>
                                        </p:tav>
                                        <p:tav tm="100000">
                                          <p:val>
                                            <p:strVal val="ppt_x"/>
                                          </p:val>
                                        </p:tav>
                                      </p:tavLst>
                                    </p:anim>
                                    <p:anim calcmode="lin" valueType="num">
                                      <p:cBhvr>
                                        <p:cTn id="30" dur="1000"/>
                                        <p:tgtEl>
                                          <p:spTgt spid="15"/>
                                        </p:tgtEl>
                                        <p:attrNameLst>
                                          <p:attrName>ppt_y</p:attrName>
                                        </p:attrNameLst>
                                      </p:cBhvr>
                                      <p:tavLst>
                                        <p:tav tm="0">
                                          <p:val>
                                            <p:strVal val="ppt_y"/>
                                          </p:val>
                                        </p:tav>
                                        <p:tav tm="100000">
                                          <p:val>
                                            <p:strVal val="ppt_y+.1"/>
                                          </p:val>
                                        </p:tav>
                                      </p:tavLst>
                                    </p:anim>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000"/>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21" presetClass="entr" presetSubtype="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3A003793-3B0D-45CC-A3ED-C5D7FE284D4B}"/>
              </a:ext>
            </a:extLst>
          </p:cNvPr>
          <p:cNvGraphicFramePr>
            <a:graphicFrameLocks noChangeAspect="1"/>
          </p:cNvGraphicFramePr>
          <p:nvPr/>
        </p:nvGraphicFramePr>
        <p:xfrm>
          <a:off x="6668815" y="1418826"/>
          <a:ext cx="3885731" cy="5029200"/>
        </p:xfrm>
        <a:graphic>
          <a:graphicData uri="http://schemas.openxmlformats.org/presentationml/2006/ole">
            <mc:AlternateContent xmlns:mc="http://schemas.openxmlformats.org/markup-compatibility/2006">
              <mc:Choice xmlns:v="urn:schemas-microsoft-com:vml" Requires="v">
                <p:oleObj spid="_x0000_s4100" name="Acrobat Document" r:id="rId4" imgW="5829165" imgH="7543680" progId="Acrobat.Document.DC">
                  <p:embed/>
                </p:oleObj>
              </mc:Choice>
              <mc:Fallback>
                <p:oleObj name="Acrobat Document" r:id="rId4" imgW="5829165" imgH="7543680" progId="Acrobat.Document.DC">
                  <p:embed/>
                  <p:pic>
                    <p:nvPicPr>
                      <p:cNvPr id="20" name="Object 19">
                        <a:extLst>
                          <a:ext uri="{FF2B5EF4-FFF2-40B4-BE49-F238E27FC236}">
                            <a16:creationId xmlns:a16="http://schemas.microsoft.com/office/drawing/2014/main" id="{3A003793-3B0D-45CC-A3ED-C5D7FE284D4B}"/>
                          </a:ext>
                        </a:extLst>
                      </p:cNvPr>
                      <p:cNvPicPr/>
                      <p:nvPr/>
                    </p:nvPicPr>
                    <p:blipFill>
                      <a:blip r:embed="rId5"/>
                      <a:stretch>
                        <a:fillRect/>
                      </a:stretch>
                    </p:blipFill>
                    <p:spPr>
                      <a:xfrm>
                        <a:off x="6668815" y="1418826"/>
                        <a:ext cx="3885731"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096000" y="1470881"/>
            <a:ext cx="4530660" cy="1569660"/>
          </a:xfrm>
          <a:prstGeom prst="rect">
            <a:avLst/>
          </a:prstGeom>
          <a:solidFill>
            <a:schemeClr val="tx1"/>
          </a:solidFill>
          <a:ln w="41275">
            <a:solidFill>
              <a:srgbClr val="7030A0"/>
            </a:solidFill>
          </a:ln>
        </p:spPr>
        <p:txBody>
          <a:bodyPr wrap="square" rtlCol="0">
            <a:spAutoFit/>
          </a:bodyPr>
          <a:lstStyle/>
          <a:p>
            <a:r>
              <a:rPr lang="en-US" sz="2400" cap="small" dirty="0">
                <a:solidFill>
                  <a:schemeClr val="bg1"/>
                </a:solidFill>
                <a:latin typeface="Abadi" panose="020B0604020104020204" pitchFamily="34" charset="0"/>
              </a:rPr>
              <a:t>We do studies on how people make judgments and decisions across different real-life situations.</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106803" y="3425147"/>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Judgement and Decision Making</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090056"/>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Social and Statistical Reasoning</a:t>
            </a:r>
          </a:p>
        </p:txBody>
      </p:sp>
      <p:pic>
        <p:nvPicPr>
          <p:cNvPr id="19" name="Picture 18">
            <a:extLst>
              <a:ext uri="{FF2B5EF4-FFF2-40B4-BE49-F238E27FC236}">
                <a16:creationId xmlns:a16="http://schemas.microsoft.com/office/drawing/2014/main" id="{EFC454C7-4866-4D51-8378-41663D3B952C}"/>
              </a:ext>
            </a:extLst>
          </p:cNvPr>
          <p:cNvPicPr>
            <a:picLocks noChangeAspect="1"/>
          </p:cNvPicPr>
          <p:nvPr/>
        </p:nvPicPr>
        <p:blipFill rotWithShape="1">
          <a:blip r:embed="rId6"/>
          <a:srcRect t="7304"/>
          <a:stretch/>
        </p:blipFill>
        <p:spPr>
          <a:xfrm>
            <a:off x="1512097" y="1466491"/>
            <a:ext cx="3376606" cy="3632463"/>
          </a:xfrm>
          <a:prstGeom prst="rect">
            <a:avLst/>
          </a:prstGeom>
          <a:ln w="28575">
            <a:solidFill>
              <a:schemeClr val="bg1">
                <a:lumMod val="50000"/>
              </a:schemeClr>
            </a:solidFill>
          </a:ln>
        </p:spPr>
      </p:pic>
      <p:sp>
        <p:nvSpPr>
          <p:cNvPr id="16" name="Title 1">
            <a:extLst>
              <a:ext uri="{FF2B5EF4-FFF2-40B4-BE49-F238E27FC236}">
                <a16:creationId xmlns:a16="http://schemas.microsoft.com/office/drawing/2014/main" id="{8F7D0840-52B6-477E-9B3A-50988F571ADC}"/>
              </a:ext>
            </a:extLst>
          </p:cNvPr>
          <p:cNvSpPr>
            <a:spLocks noGrp="1"/>
          </p:cNvSpPr>
          <p:nvPr>
            <p:ph type="title"/>
          </p:nvPr>
        </p:nvSpPr>
        <p:spPr>
          <a:xfrm>
            <a:off x="1371600" y="5577840"/>
            <a:ext cx="3657600" cy="109728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b="1" cap="small" dirty="0">
                <a:solidFill>
                  <a:schemeClr val="bg1"/>
                </a:solidFill>
              </a:rPr>
              <a:t>Dr. Gary Brase</a:t>
            </a:r>
            <a:br>
              <a:rPr lang="en-US" b="1" cap="small" dirty="0">
                <a:solidFill>
                  <a:schemeClr val="bg1"/>
                </a:solidFill>
              </a:rPr>
            </a:br>
            <a:r>
              <a:rPr lang="en-US" sz="2000" cap="small" dirty="0">
                <a:solidFill>
                  <a:schemeClr val="bg1"/>
                </a:solidFill>
              </a:rPr>
              <a:t>Professor </a:t>
            </a:r>
            <a:br>
              <a:rPr lang="en-US" sz="2000" cap="small" dirty="0">
                <a:solidFill>
                  <a:schemeClr val="bg1"/>
                </a:solidFill>
              </a:rPr>
            </a:br>
            <a:r>
              <a:rPr lang="en-US" sz="2000" cap="small" dirty="0">
                <a:solidFill>
                  <a:schemeClr val="bg1"/>
                </a:solidFill>
              </a:rPr>
              <a:t> Associate Department Head</a:t>
            </a:r>
          </a:p>
        </p:txBody>
      </p:sp>
      <p:grpSp>
        <p:nvGrpSpPr>
          <p:cNvPr id="17" name="Group 16">
            <a:extLst>
              <a:ext uri="{FF2B5EF4-FFF2-40B4-BE49-F238E27FC236}">
                <a16:creationId xmlns:a16="http://schemas.microsoft.com/office/drawing/2014/main" id="{18A2794F-A2F0-498A-9E49-FDEA39C55987}"/>
              </a:ext>
            </a:extLst>
          </p:cNvPr>
          <p:cNvGrpSpPr/>
          <p:nvPr/>
        </p:nvGrpSpPr>
        <p:grpSpPr>
          <a:xfrm>
            <a:off x="685800" y="365760"/>
            <a:ext cx="10778944" cy="621846"/>
            <a:chOff x="894781" y="1723181"/>
            <a:chExt cx="10778944" cy="621846"/>
          </a:xfrm>
        </p:grpSpPr>
        <p:sp>
          <p:nvSpPr>
            <p:cNvPr id="18" name="Arrow: Chevron 17">
              <a:extLst>
                <a:ext uri="{FF2B5EF4-FFF2-40B4-BE49-F238E27FC236}">
                  <a16:creationId xmlns:a16="http://schemas.microsoft.com/office/drawing/2014/main" id="{FADEE1A3-C665-485D-B092-734834C59FF7}"/>
                </a:ext>
              </a:extLst>
            </p:cNvPr>
            <p:cNvSpPr/>
            <p:nvPr/>
          </p:nvSpPr>
          <p:spPr>
            <a:xfrm>
              <a:off x="894781" y="1723181"/>
              <a:ext cx="2742032"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1" name="Arrow: Chevron 20">
              <a:extLst>
                <a:ext uri="{FF2B5EF4-FFF2-40B4-BE49-F238E27FC236}">
                  <a16:creationId xmlns:a16="http://schemas.microsoft.com/office/drawing/2014/main" id="{C4290082-A4E5-4D29-B083-42D98DFB6A27}"/>
                </a:ext>
              </a:extLst>
            </p:cNvPr>
            <p:cNvSpPr/>
            <p:nvPr/>
          </p:nvSpPr>
          <p:spPr>
            <a:xfrm>
              <a:off x="3573751" y="1723181"/>
              <a:ext cx="2742033"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2" name="Arrow: Chevron 21">
              <a:extLst>
                <a:ext uri="{FF2B5EF4-FFF2-40B4-BE49-F238E27FC236}">
                  <a16:creationId xmlns:a16="http://schemas.microsoft.com/office/drawing/2014/main" id="{002976E1-6210-456B-BB81-FCA70339CA6C}"/>
                </a:ext>
              </a:extLst>
            </p:cNvPr>
            <p:cNvSpPr/>
            <p:nvPr/>
          </p:nvSpPr>
          <p:spPr>
            <a:xfrm>
              <a:off x="625272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3" name="Arrow: Chevron 22">
              <a:extLst>
                <a:ext uri="{FF2B5EF4-FFF2-40B4-BE49-F238E27FC236}">
                  <a16:creationId xmlns:a16="http://schemas.microsoft.com/office/drawing/2014/main" id="{5176BBAB-A347-4FF5-8C5D-74E28AF47FF4}"/>
                </a:ext>
              </a:extLst>
            </p:cNvPr>
            <p:cNvSpPr/>
            <p:nvPr/>
          </p:nvSpPr>
          <p:spPr>
            <a:xfrm>
              <a:off x="8931692" y="1723181"/>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
        <p:nvSpPr>
          <p:cNvPr id="13" name="TextBox 12">
            <a:extLst>
              <a:ext uri="{FF2B5EF4-FFF2-40B4-BE49-F238E27FC236}">
                <a16:creationId xmlns:a16="http://schemas.microsoft.com/office/drawing/2014/main" id="{96E9A95C-46D9-465E-8FEA-381263012D3C}"/>
              </a:ext>
            </a:extLst>
          </p:cNvPr>
          <p:cNvSpPr txBox="1"/>
          <p:nvPr/>
        </p:nvSpPr>
        <p:spPr>
          <a:xfrm>
            <a:off x="6693408" y="4755484"/>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Evolutionary Psychology</a:t>
            </a:r>
          </a:p>
        </p:txBody>
      </p:sp>
    </p:spTree>
    <p:extLst>
      <p:ext uri="{BB962C8B-B14F-4D97-AF65-F5344CB8AC3E}">
        <p14:creationId xmlns:p14="http://schemas.microsoft.com/office/powerpoint/2010/main" val="3268072993"/>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xit" presetSubtype="0" fill="hold" grpId="1" nodeType="afterEffect">
                                  <p:stCondLst>
                                    <p:cond delay="0"/>
                                  </p:stCondLst>
                                  <p:childTnLst>
                                    <p:animEffect transition="out" filter="fade">
                                      <p:cBhvr>
                                        <p:cTn id="26" dur="1000"/>
                                        <p:tgtEl>
                                          <p:spTgt spid="14"/>
                                        </p:tgtEl>
                                      </p:cBhvr>
                                    </p:animEffect>
                                    <p:anim calcmode="lin" valueType="num">
                                      <p:cBhvr>
                                        <p:cTn id="27" dur="1000"/>
                                        <p:tgtEl>
                                          <p:spTgt spid="14"/>
                                        </p:tgtEl>
                                        <p:attrNameLst>
                                          <p:attrName>ppt_x</p:attrName>
                                        </p:attrNameLst>
                                      </p:cBhvr>
                                      <p:tavLst>
                                        <p:tav tm="0">
                                          <p:val>
                                            <p:strVal val="ppt_x"/>
                                          </p:val>
                                        </p:tav>
                                        <p:tav tm="100000">
                                          <p:val>
                                            <p:strVal val="ppt_x"/>
                                          </p:val>
                                        </p:tav>
                                      </p:tavLst>
                                    </p:anim>
                                    <p:anim calcmode="lin" valueType="num">
                                      <p:cBhvr>
                                        <p:cTn id="28" dur="1000"/>
                                        <p:tgtEl>
                                          <p:spTgt spid="14"/>
                                        </p:tgtEl>
                                        <p:attrNameLst>
                                          <p:attrName>ppt_y</p:attrName>
                                        </p:attrNameLst>
                                      </p:cBhvr>
                                      <p:tavLst>
                                        <p:tav tm="0">
                                          <p:val>
                                            <p:strVal val="ppt_y"/>
                                          </p:val>
                                        </p:tav>
                                        <p:tav tm="100000">
                                          <p:val>
                                            <p:strVal val="ppt_y+.1"/>
                                          </p:val>
                                        </p:tav>
                                      </p:tavLst>
                                    </p:anim>
                                    <p:set>
                                      <p:cBhvr>
                                        <p:cTn id="29" dur="1" fill="hold">
                                          <p:stCondLst>
                                            <p:cond delay="999"/>
                                          </p:stCondLst>
                                        </p:cTn>
                                        <p:tgtEl>
                                          <p:spTgt spid="14"/>
                                        </p:tgtEl>
                                        <p:attrNameLst>
                                          <p:attrName>style.visibility</p:attrName>
                                        </p:attrNameLst>
                                      </p:cBhvr>
                                      <p:to>
                                        <p:strVal val="hidden"/>
                                      </p:to>
                                    </p:set>
                                  </p:childTnLst>
                                </p:cTn>
                              </p:par>
                              <p:par>
                                <p:cTn id="30" presetID="42" presetClass="exit" presetSubtype="0" fill="hold" grpId="1" nodeType="withEffect">
                                  <p:stCondLst>
                                    <p:cond delay="0"/>
                                  </p:stCondLst>
                                  <p:childTnLst>
                                    <p:animEffect transition="out" filter="fade">
                                      <p:cBhvr>
                                        <p:cTn id="31" dur="1000"/>
                                        <p:tgtEl>
                                          <p:spTgt spid="15"/>
                                        </p:tgtEl>
                                      </p:cBhvr>
                                    </p:animEffect>
                                    <p:anim calcmode="lin" valueType="num">
                                      <p:cBhvr>
                                        <p:cTn id="32" dur="1000"/>
                                        <p:tgtEl>
                                          <p:spTgt spid="15"/>
                                        </p:tgtEl>
                                        <p:attrNameLst>
                                          <p:attrName>ppt_x</p:attrName>
                                        </p:attrNameLst>
                                      </p:cBhvr>
                                      <p:tavLst>
                                        <p:tav tm="0">
                                          <p:val>
                                            <p:strVal val="ppt_x"/>
                                          </p:val>
                                        </p:tav>
                                        <p:tav tm="100000">
                                          <p:val>
                                            <p:strVal val="ppt_x"/>
                                          </p:val>
                                        </p:tav>
                                      </p:tavLst>
                                    </p:anim>
                                    <p:anim calcmode="lin" valueType="num">
                                      <p:cBhvr>
                                        <p:cTn id="33" dur="1000"/>
                                        <p:tgtEl>
                                          <p:spTgt spid="15"/>
                                        </p:tgtEl>
                                        <p:attrNameLst>
                                          <p:attrName>ppt_y</p:attrName>
                                        </p:attrNameLst>
                                      </p:cBhvr>
                                      <p:tavLst>
                                        <p:tav tm="0">
                                          <p:val>
                                            <p:strVal val="ppt_y"/>
                                          </p:val>
                                        </p:tav>
                                        <p:tav tm="100000">
                                          <p:val>
                                            <p:strVal val="ppt_y+.1"/>
                                          </p:val>
                                        </p:tav>
                                      </p:tavLst>
                                    </p:anim>
                                    <p:set>
                                      <p:cBhvr>
                                        <p:cTn id="34" dur="1" fill="hold">
                                          <p:stCondLst>
                                            <p:cond delay="999"/>
                                          </p:stCondLst>
                                        </p:cTn>
                                        <p:tgtEl>
                                          <p:spTgt spid="15"/>
                                        </p:tgtEl>
                                        <p:attrNameLst>
                                          <p:attrName>style.visibility</p:attrName>
                                        </p:attrNameLst>
                                      </p:cBhvr>
                                      <p:to>
                                        <p:strVal val="hidden"/>
                                      </p:to>
                                    </p:set>
                                  </p:childTnLst>
                                </p:cTn>
                              </p:par>
                              <p:par>
                                <p:cTn id="35" presetID="42" presetClass="exit" presetSubtype="0" fill="hold" grpId="1" nodeType="withEffect">
                                  <p:stCondLst>
                                    <p:cond delay="0"/>
                                  </p:stCondLst>
                                  <p:childTnLst>
                                    <p:animEffect transition="out" filter="fade">
                                      <p:cBhvr>
                                        <p:cTn id="36" dur="1000"/>
                                        <p:tgtEl>
                                          <p:spTgt spid="13"/>
                                        </p:tgtEl>
                                      </p:cBhvr>
                                    </p:animEffect>
                                    <p:anim calcmode="lin" valueType="num">
                                      <p:cBhvr>
                                        <p:cTn id="37" dur="1000"/>
                                        <p:tgtEl>
                                          <p:spTgt spid="13"/>
                                        </p:tgtEl>
                                        <p:attrNameLst>
                                          <p:attrName>ppt_x</p:attrName>
                                        </p:attrNameLst>
                                      </p:cBhvr>
                                      <p:tavLst>
                                        <p:tav tm="0">
                                          <p:val>
                                            <p:strVal val="ppt_x"/>
                                          </p:val>
                                        </p:tav>
                                        <p:tav tm="100000">
                                          <p:val>
                                            <p:strVal val="ppt_x"/>
                                          </p:val>
                                        </p:tav>
                                      </p:tavLst>
                                    </p:anim>
                                    <p:anim calcmode="lin" valueType="num">
                                      <p:cBhvr>
                                        <p:cTn id="38" dur="1000"/>
                                        <p:tgtEl>
                                          <p:spTgt spid="13"/>
                                        </p:tgtEl>
                                        <p:attrNameLst>
                                          <p:attrName>ppt_y</p:attrName>
                                        </p:attrNameLst>
                                      </p:cBhvr>
                                      <p:tavLst>
                                        <p:tav tm="0">
                                          <p:val>
                                            <p:strVal val="ppt_y"/>
                                          </p:val>
                                        </p:tav>
                                        <p:tav tm="100000">
                                          <p:val>
                                            <p:strVal val="ppt_y+.1"/>
                                          </p:val>
                                        </p:tav>
                                      </p:tavLst>
                                    </p:anim>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3500"/>
                            </p:stCondLst>
                            <p:childTnLst>
                              <p:par>
                                <p:cTn id="41" presetID="10" presetClass="exit" presetSubtype="0" fill="hold" grpId="1" nodeType="after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9" name="Object 18">
            <a:extLst>
              <a:ext uri="{FF2B5EF4-FFF2-40B4-BE49-F238E27FC236}">
                <a16:creationId xmlns:a16="http://schemas.microsoft.com/office/drawing/2014/main" id="{846DC4BC-389A-4A5A-B196-6264D80D6715}"/>
              </a:ext>
            </a:extLst>
          </p:cNvPr>
          <p:cNvGraphicFramePr>
            <a:graphicFrameLocks noChangeAspect="1"/>
          </p:cNvGraphicFramePr>
          <p:nvPr>
            <p:extLst>
              <p:ext uri="{D42A27DB-BD31-4B8C-83A1-F6EECF244321}">
                <p14:modId xmlns:p14="http://schemas.microsoft.com/office/powerpoint/2010/main" val="866527566"/>
              </p:ext>
            </p:extLst>
          </p:nvPr>
        </p:nvGraphicFramePr>
        <p:xfrm>
          <a:off x="6660883" y="1502003"/>
          <a:ext cx="3886199" cy="5029200"/>
        </p:xfrm>
        <a:graphic>
          <a:graphicData uri="http://schemas.openxmlformats.org/presentationml/2006/ole">
            <mc:AlternateContent xmlns:mc="http://schemas.openxmlformats.org/markup-compatibility/2006">
              <mc:Choice xmlns:v="urn:schemas-microsoft-com:vml" Requires="v">
                <p:oleObj spid="_x0000_s5124" name="Acrobat Document" r:id="rId5" imgW="3886052" imgH="5028936" progId="Acrobat.Document.DC">
                  <p:embed/>
                </p:oleObj>
              </mc:Choice>
              <mc:Fallback>
                <p:oleObj name="Acrobat Document" r:id="rId5" imgW="3886052" imgH="5028936" progId="Acrobat.Document.DC">
                  <p:embed/>
                  <p:pic>
                    <p:nvPicPr>
                      <p:cNvPr id="19" name="Object 18">
                        <a:extLst>
                          <a:ext uri="{FF2B5EF4-FFF2-40B4-BE49-F238E27FC236}">
                            <a16:creationId xmlns:a16="http://schemas.microsoft.com/office/drawing/2014/main" id="{846DC4BC-389A-4A5A-B196-6264D80D6715}"/>
                          </a:ext>
                        </a:extLst>
                      </p:cNvPr>
                      <p:cNvPicPr/>
                      <p:nvPr/>
                    </p:nvPicPr>
                    <p:blipFill>
                      <a:blip r:embed="rId6"/>
                      <a:stretch>
                        <a:fillRect/>
                      </a:stretch>
                    </p:blipFill>
                    <p:spPr>
                      <a:xfrm>
                        <a:off x="6660883" y="1502003"/>
                        <a:ext cx="3886199" cy="5029200"/>
                      </a:xfrm>
                      <a:prstGeom prst="rect">
                        <a:avLst/>
                      </a:prstGeom>
                      <a:ln w="28575">
                        <a:solidFill>
                          <a:schemeClr val="tx1"/>
                        </a:solidFill>
                      </a:ln>
                    </p:spPr>
                  </p:pic>
                </p:oleObj>
              </mc:Fallback>
            </mc:AlternateContent>
          </a:graphicData>
        </a:graphic>
      </p:graphicFrame>
      <p:sp>
        <p:nvSpPr>
          <p:cNvPr id="3" name="TextBox 2">
            <a:extLst>
              <a:ext uri="{FF2B5EF4-FFF2-40B4-BE49-F238E27FC236}">
                <a16:creationId xmlns:a16="http://schemas.microsoft.com/office/drawing/2014/main" id="{7B2F4340-8C23-4321-8891-6170B2B692B7}"/>
              </a:ext>
            </a:extLst>
          </p:cNvPr>
          <p:cNvSpPr txBox="1"/>
          <p:nvPr/>
        </p:nvSpPr>
        <p:spPr>
          <a:xfrm>
            <a:off x="6106803" y="1344007"/>
            <a:ext cx="4572000" cy="1785104"/>
          </a:xfrm>
          <a:prstGeom prst="rect">
            <a:avLst/>
          </a:prstGeom>
          <a:solidFill>
            <a:schemeClr val="tx1"/>
          </a:solidFill>
          <a:ln w="41275">
            <a:solidFill>
              <a:srgbClr val="7030A0"/>
            </a:solidFill>
          </a:ln>
        </p:spPr>
        <p:txBody>
          <a:bodyPr wrap="square" rtlCol="0">
            <a:spAutoFit/>
          </a:bodyPr>
          <a:lstStyle/>
          <a:p>
            <a:r>
              <a:rPr lang="en-US" sz="2200" cap="small" dirty="0">
                <a:solidFill>
                  <a:schemeClr val="bg1"/>
                </a:solidFill>
                <a:latin typeface="Abadi" panose="020B0604020104020204" pitchFamily="34" charset="0"/>
              </a:rPr>
              <a:t>In the </a:t>
            </a:r>
            <a:r>
              <a:rPr lang="en-US" sz="2200" cap="small" dirty="0" err="1">
                <a:solidFill>
                  <a:schemeClr val="bg1"/>
                </a:solidFill>
                <a:latin typeface="Abadi" panose="020B0604020104020204" pitchFamily="34" charset="0"/>
              </a:rPr>
              <a:t>cain</a:t>
            </a:r>
            <a:r>
              <a:rPr lang="en-US" sz="2200" cap="small" dirty="0">
                <a:solidFill>
                  <a:schemeClr val="bg1"/>
                </a:solidFill>
                <a:latin typeface="Abadi" panose="020B0604020104020204" pitchFamily="34" charset="0"/>
              </a:rPr>
              <a:t> lab we use animal models of early life environmental differences to unravel the underlying mechanisms of addiction and addiction vulnerability.</a:t>
            </a:r>
          </a:p>
        </p:txBody>
      </p:sp>
      <p:sp>
        <p:nvSpPr>
          <p:cNvPr id="14" name="TextBox 13">
            <a:extLst>
              <a:ext uri="{FF2B5EF4-FFF2-40B4-BE49-F238E27FC236}">
                <a16:creationId xmlns:a16="http://schemas.microsoft.com/office/drawing/2014/main" id="{9EE4471A-CB48-42A6-AC86-442B45C0B3CF}"/>
              </a:ext>
            </a:extLst>
          </p:cNvPr>
          <p:cNvSpPr txBox="1"/>
          <p:nvPr/>
        </p:nvSpPr>
        <p:spPr>
          <a:xfrm>
            <a:off x="6096000" y="3429000"/>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Neurobiology of Addiction</a:t>
            </a:r>
          </a:p>
        </p:txBody>
      </p:sp>
      <p:sp>
        <p:nvSpPr>
          <p:cNvPr id="15" name="TextBox 14">
            <a:extLst>
              <a:ext uri="{FF2B5EF4-FFF2-40B4-BE49-F238E27FC236}">
                <a16:creationId xmlns:a16="http://schemas.microsoft.com/office/drawing/2014/main" id="{E0A1724B-BB6D-4AAE-BDDE-F1A513AECBA4}"/>
              </a:ext>
            </a:extLst>
          </p:cNvPr>
          <p:cNvSpPr txBox="1"/>
          <p:nvPr/>
        </p:nvSpPr>
        <p:spPr>
          <a:xfrm>
            <a:off x="6400800" y="4133639"/>
            <a:ext cx="4530660" cy="461665"/>
          </a:xfrm>
          <a:prstGeom prst="rect">
            <a:avLst/>
          </a:prstGeom>
          <a:solidFill>
            <a:schemeClr val="tx1"/>
          </a:solidFill>
          <a:ln w="28575">
            <a:solidFill>
              <a:srgbClr val="7030A0"/>
            </a:solidFill>
          </a:ln>
        </p:spPr>
        <p:txBody>
          <a:bodyPr wrap="square" rtlCol="0">
            <a:spAutoFit/>
          </a:bodyPr>
          <a:lstStyle/>
          <a:p>
            <a:r>
              <a:rPr lang="en-US" sz="2400" cap="small" dirty="0">
                <a:solidFill>
                  <a:schemeClr val="bg1"/>
                </a:solidFill>
                <a:latin typeface="Abadi" panose="020B0604020104020204" pitchFamily="34" charset="0"/>
              </a:rPr>
              <a:t>Differential Rearing</a:t>
            </a:r>
          </a:p>
        </p:txBody>
      </p:sp>
      <p:sp>
        <p:nvSpPr>
          <p:cNvPr id="16" name="TextBox 15">
            <a:extLst>
              <a:ext uri="{FF2B5EF4-FFF2-40B4-BE49-F238E27FC236}">
                <a16:creationId xmlns:a16="http://schemas.microsoft.com/office/drawing/2014/main" id="{C5D297F3-B8D4-41E4-A16D-76C68CA2A5EA}"/>
              </a:ext>
            </a:extLst>
          </p:cNvPr>
          <p:cNvSpPr txBox="1"/>
          <p:nvPr/>
        </p:nvSpPr>
        <p:spPr>
          <a:xfrm>
            <a:off x="6693408" y="4789585"/>
            <a:ext cx="4530660" cy="461665"/>
          </a:xfrm>
          <a:prstGeom prst="rect">
            <a:avLst/>
          </a:prstGeom>
          <a:solidFill>
            <a:srgbClr val="7030A0"/>
          </a:solidFill>
          <a:ln w="28575">
            <a:solidFill>
              <a:schemeClr val="tx1"/>
            </a:solidFill>
          </a:ln>
        </p:spPr>
        <p:txBody>
          <a:bodyPr wrap="square" rtlCol="0">
            <a:spAutoFit/>
          </a:bodyPr>
          <a:lstStyle/>
          <a:p>
            <a:r>
              <a:rPr lang="en-US" sz="2400" cap="small" dirty="0">
                <a:solidFill>
                  <a:schemeClr val="bg1"/>
                </a:solidFill>
                <a:latin typeface="Abadi" panose="020B0604020104020204" pitchFamily="34" charset="0"/>
              </a:rPr>
              <a:t>Novelty &amp; Individual Differences</a:t>
            </a:r>
          </a:p>
        </p:txBody>
      </p:sp>
      <p:pic>
        <p:nvPicPr>
          <p:cNvPr id="20" name="Picture 19">
            <a:extLst>
              <a:ext uri="{FF2B5EF4-FFF2-40B4-BE49-F238E27FC236}">
                <a16:creationId xmlns:a16="http://schemas.microsoft.com/office/drawing/2014/main" id="{03810097-02D4-4D16-A490-61ABF4D4F8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767"/>
          <a:stretch/>
        </p:blipFill>
        <p:spPr>
          <a:xfrm>
            <a:off x="1490472" y="1344007"/>
            <a:ext cx="3432303" cy="3886200"/>
          </a:xfrm>
          <a:prstGeom prst="rect">
            <a:avLst/>
          </a:prstGeom>
          <a:ln w="28575">
            <a:solidFill>
              <a:schemeClr val="bg1">
                <a:lumMod val="50000"/>
              </a:schemeClr>
            </a:solidFill>
          </a:ln>
        </p:spPr>
      </p:pic>
      <p:sp>
        <p:nvSpPr>
          <p:cNvPr id="17" name="Title 1">
            <a:extLst>
              <a:ext uri="{FF2B5EF4-FFF2-40B4-BE49-F238E27FC236}">
                <a16:creationId xmlns:a16="http://schemas.microsoft.com/office/drawing/2014/main" id="{A0DD7BC5-CB64-4FB3-A05F-E0EEB9B29B6E}"/>
              </a:ext>
            </a:extLst>
          </p:cNvPr>
          <p:cNvSpPr>
            <a:spLocks noGrp="1"/>
          </p:cNvSpPr>
          <p:nvPr>
            <p:ph type="title"/>
          </p:nvPr>
        </p:nvSpPr>
        <p:spPr>
          <a:xfrm>
            <a:off x="1371600" y="5577840"/>
            <a:ext cx="3657600" cy="914400"/>
          </a:xfrm>
          <a:solidFill>
            <a:schemeClr val="bg1">
              <a:lumMod val="50000"/>
            </a:schemeClr>
          </a:solidFill>
          <a:ln w="28575">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cap="small" dirty="0">
                <a:solidFill>
                  <a:schemeClr val="bg1"/>
                </a:solidFill>
              </a:rPr>
              <a:t>Dr. Mary Cain</a:t>
            </a:r>
            <a:br>
              <a:rPr lang="en-US" b="1" cap="small" dirty="0">
                <a:solidFill>
                  <a:schemeClr val="bg1"/>
                </a:solidFill>
              </a:rPr>
            </a:br>
            <a:r>
              <a:rPr lang="en-US" sz="2400" cap="small" dirty="0">
                <a:solidFill>
                  <a:schemeClr val="bg1"/>
                </a:solidFill>
              </a:rPr>
              <a:t>Professor</a:t>
            </a:r>
            <a:endParaRPr lang="en-US" cap="small" dirty="0">
              <a:solidFill>
                <a:schemeClr val="bg1"/>
              </a:solidFill>
            </a:endParaRPr>
          </a:p>
        </p:txBody>
      </p:sp>
      <p:grpSp>
        <p:nvGrpSpPr>
          <p:cNvPr id="18" name="Group 17">
            <a:extLst>
              <a:ext uri="{FF2B5EF4-FFF2-40B4-BE49-F238E27FC236}">
                <a16:creationId xmlns:a16="http://schemas.microsoft.com/office/drawing/2014/main" id="{9BA42F9B-5ED1-4422-88FB-A42F0C456F98}"/>
              </a:ext>
            </a:extLst>
          </p:cNvPr>
          <p:cNvGrpSpPr/>
          <p:nvPr/>
        </p:nvGrpSpPr>
        <p:grpSpPr>
          <a:xfrm>
            <a:off x="685800" y="365760"/>
            <a:ext cx="10778944" cy="621846"/>
            <a:chOff x="926312" y="796535"/>
            <a:chExt cx="10778944" cy="621846"/>
          </a:xfrm>
        </p:grpSpPr>
        <p:sp>
          <p:nvSpPr>
            <p:cNvPr id="21" name="Arrow: Chevron 20">
              <a:extLst>
                <a:ext uri="{FF2B5EF4-FFF2-40B4-BE49-F238E27FC236}">
                  <a16:creationId xmlns:a16="http://schemas.microsoft.com/office/drawing/2014/main" id="{EB498717-85F0-44B6-8DF3-CBBF47A5F48F}"/>
                </a:ext>
              </a:extLst>
            </p:cNvPr>
            <p:cNvSpPr/>
            <p:nvPr/>
          </p:nvSpPr>
          <p:spPr>
            <a:xfrm>
              <a:off x="926312" y="796535"/>
              <a:ext cx="2742032" cy="621846"/>
            </a:xfrm>
            <a:prstGeom prst="chevr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Behavioral Neuroscience</a:t>
              </a:r>
            </a:p>
          </p:txBody>
        </p:sp>
        <p:sp>
          <p:nvSpPr>
            <p:cNvPr id="22" name="Arrow: Chevron 21">
              <a:extLst>
                <a:ext uri="{FF2B5EF4-FFF2-40B4-BE49-F238E27FC236}">
                  <a16:creationId xmlns:a16="http://schemas.microsoft.com/office/drawing/2014/main" id="{64CD862F-2512-46BB-83F3-6D5CDE1A7414}"/>
                </a:ext>
              </a:extLst>
            </p:cNvPr>
            <p:cNvSpPr/>
            <p:nvPr/>
          </p:nvSpPr>
          <p:spPr>
            <a:xfrm>
              <a:off x="3605282"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Cognitive</a:t>
              </a:r>
              <a:r>
                <a:rPr lang="en-US" sz="1600" cap="all" spc="160" dirty="0">
                  <a:solidFill>
                    <a:schemeClr val="bg1"/>
                  </a:solidFill>
                  <a:latin typeface="Abadi" panose="020B0604020104020204" pitchFamily="34" charset="0"/>
                </a:rPr>
                <a:t>/ Human Factors</a:t>
              </a:r>
            </a:p>
          </p:txBody>
        </p:sp>
        <p:sp>
          <p:nvSpPr>
            <p:cNvPr id="23" name="Arrow: Chevron 22">
              <a:extLst>
                <a:ext uri="{FF2B5EF4-FFF2-40B4-BE49-F238E27FC236}">
                  <a16:creationId xmlns:a16="http://schemas.microsoft.com/office/drawing/2014/main" id="{B55036ED-44CE-462D-A393-6676C5E9A22C}"/>
                </a:ext>
              </a:extLst>
            </p:cNvPr>
            <p:cNvSpPr/>
            <p:nvPr/>
          </p:nvSpPr>
          <p:spPr>
            <a:xfrm>
              <a:off x="628425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solidFill>
                  <a:latin typeface="Abadi" panose="020B0604020104020204" pitchFamily="34" charset="0"/>
                </a:rPr>
                <a:t>Industrial</a:t>
              </a:r>
              <a:r>
                <a:rPr lang="en-US" sz="1600" cap="all" spc="180" dirty="0">
                  <a:solidFill>
                    <a:schemeClr val="bg1"/>
                  </a:solidFill>
                  <a:latin typeface="Abadi" panose="020B0604020104020204" pitchFamily="34" charset="0"/>
                </a:rPr>
                <a:t>/ Organizational</a:t>
              </a:r>
            </a:p>
          </p:txBody>
        </p:sp>
        <p:sp>
          <p:nvSpPr>
            <p:cNvPr id="24" name="Arrow: Chevron 23">
              <a:extLst>
                <a:ext uri="{FF2B5EF4-FFF2-40B4-BE49-F238E27FC236}">
                  <a16:creationId xmlns:a16="http://schemas.microsoft.com/office/drawing/2014/main" id="{CEE4CC51-6A98-49D7-8862-00AE6AD65760}"/>
                </a:ext>
              </a:extLst>
            </p:cNvPr>
            <p:cNvSpPr/>
            <p:nvPr/>
          </p:nvSpPr>
          <p:spPr>
            <a:xfrm>
              <a:off x="8963223" y="796535"/>
              <a:ext cx="2742033" cy="621846"/>
            </a:xfrm>
            <a:prstGeom prst="chevron">
              <a:avLst/>
            </a:prstGeom>
            <a:solidFill>
              <a:schemeClr val="tx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spc="200" dirty="0">
                  <a:solidFill>
                    <a:schemeClr val="bg1">
                      <a:lumMod val="95000"/>
                    </a:schemeClr>
                  </a:solidFill>
                  <a:latin typeface="Abadi" panose="020B0604020104020204" pitchFamily="34" charset="0"/>
                </a:rPr>
                <a:t>Social/ Personality</a:t>
              </a:r>
            </a:p>
          </p:txBody>
        </p:sp>
      </p:grpSp>
    </p:spTree>
    <p:custDataLst>
      <p:tags r:id="rId2"/>
    </p:custDataLst>
    <p:extLst>
      <p:ext uri="{BB962C8B-B14F-4D97-AF65-F5344CB8AC3E}">
        <p14:creationId xmlns:p14="http://schemas.microsoft.com/office/powerpoint/2010/main" val="1975005244"/>
      </p:ext>
    </p:extLst>
  </p:cSld>
  <p:clrMapOvr>
    <a:masterClrMapping/>
  </p:clrMapOvr>
  <mc:AlternateContent xmlns:mc="http://schemas.openxmlformats.org/markup-compatibility/2006" xmlns:p14="http://schemas.microsoft.com/office/powerpoint/2010/main">
    <mc:Choice Requires="p14">
      <p:transition spd="slow" p14:dur="2000" advTm="25631"/>
    </mc:Choice>
    <mc:Fallback xmlns="">
      <p:transition spd="slow" advTm="2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0"/>
                                        <p:tgtEl>
                                          <p:spTgt spid="15"/>
                                        </p:tgtEl>
                                        <p:attrNameLst>
                                          <p:attrName>ppt_y</p:attrName>
                                        </p:attrNameLst>
                                      </p:cBhvr>
                                      <p:tavLst>
                                        <p:tav tm="0">
                                          <p:val>
                                            <p:strVal val="ppt_y"/>
                                          </p:val>
                                        </p:tav>
                                        <p:tav tm="100000">
                                          <p:val>
                                            <p:strVal val="ppt_y+.1"/>
                                          </p:val>
                                        </p:tav>
                                      </p:tavLst>
                                    </p:anim>
                                    <p:set>
                                      <p:cBhvr>
                                        <p:cTn id="37" dur="1" fill="hold">
                                          <p:stCondLst>
                                            <p:cond delay="999"/>
                                          </p:stCondLst>
                                        </p:cTn>
                                        <p:tgtEl>
                                          <p:spTgt spid="15"/>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16"/>
                                        </p:tgtEl>
                                      </p:cBhvr>
                                    </p:animEffect>
                                    <p:anim calcmode="lin" valueType="num">
                                      <p:cBhvr>
                                        <p:cTn id="40" dur="1000"/>
                                        <p:tgtEl>
                                          <p:spTgt spid="16"/>
                                        </p:tgtEl>
                                        <p:attrNameLst>
                                          <p:attrName>ppt_x</p:attrName>
                                        </p:attrNameLst>
                                      </p:cBhvr>
                                      <p:tavLst>
                                        <p:tav tm="0">
                                          <p:val>
                                            <p:strVal val="ppt_x"/>
                                          </p:val>
                                        </p:tav>
                                        <p:tav tm="100000">
                                          <p:val>
                                            <p:strVal val="ppt_x"/>
                                          </p:val>
                                        </p:tav>
                                      </p:tavLst>
                                    </p:anim>
                                    <p:anim calcmode="lin" valueType="num">
                                      <p:cBhvr>
                                        <p:cTn id="41" dur="1000"/>
                                        <p:tgtEl>
                                          <p:spTgt spid="16"/>
                                        </p:tgtEl>
                                        <p:attrNameLst>
                                          <p:attrName>ppt_y</p:attrName>
                                        </p:attrNameLst>
                                      </p:cBhvr>
                                      <p:tavLst>
                                        <p:tav tm="0">
                                          <p:val>
                                            <p:strVal val="ppt_y"/>
                                          </p:val>
                                        </p:tav>
                                        <p:tav tm="100000">
                                          <p:val>
                                            <p:strVal val="ppt_y+.1"/>
                                          </p:val>
                                        </p:tav>
                                      </p:tavLst>
                                    </p:anim>
                                    <p:set>
                                      <p:cBhvr>
                                        <p:cTn id="42" dur="1" fill="hold">
                                          <p:stCondLst>
                                            <p:cond delay="999"/>
                                          </p:stCondLst>
                                        </p:cTn>
                                        <p:tgtEl>
                                          <p:spTgt spid="16"/>
                                        </p:tgtEl>
                                        <p:attrNameLst>
                                          <p:attrName>style.visibility</p:attrName>
                                        </p:attrNameLst>
                                      </p:cBhvr>
                                      <p:to>
                                        <p:strVal val="hidden"/>
                                      </p:to>
                                    </p:set>
                                  </p:childTnLst>
                                </p:cTn>
                              </p:par>
                            </p:childTnLst>
                          </p:cTn>
                        </p:par>
                        <p:par>
                          <p:cTn id="43" fill="hold">
                            <p:stCondLst>
                              <p:cond delay="1000"/>
                            </p:stCondLst>
                            <p:childTnLst>
                              <p:par>
                                <p:cTn id="44" presetID="10" presetClass="exit" presetSubtype="0" fill="hold" grpId="1" nodeType="after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21" presetClass="entr" presetSubtype="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heel(1)">
                                      <p:cBhvr>
                                        <p:cTn id="4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15" grpId="0" animBg="1"/>
      <p:bldP spid="15" grpId="1" animBg="1"/>
      <p:bldP spid="16" grpId="0" animBg="1"/>
      <p:bldP spid="1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3|2.8|2.2|2.1|2.1|2.2|2.1"/>
</p:tagLst>
</file>

<file path=ppt/tags/tag10.xml><?xml version="1.0" encoding="utf-8"?>
<p:tagLst xmlns:a="http://schemas.openxmlformats.org/drawingml/2006/main" xmlns:r="http://schemas.openxmlformats.org/officeDocument/2006/relationships" xmlns:p="http://schemas.openxmlformats.org/presentationml/2006/main">
  <p:tag name="TIMING" val="|1.7|5.8"/>
</p:tagLst>
</file>

<file path=ppt/tags/tag11.xml><?xml version="1.0" encoding="utf-8"?>
<p:tagLst xmlns:a="http://schemas.openxmlformats.org/drawingml/2006/main" xmlns:r="http://schemas.openxmlformats.org/officeDocument/2006/relationships" xmlns:p="http://schemas.openxmlformats.org/presentationml/2006/main">
  <p:tag name="TIMING" val="|3.6|4.6"/>
</p:tagLst>
</file>

<file path=ppt/tags/tag12.xml><?xml version="1.0" encoding="utf-8"?>
<p:tagLst xmlns:a="http://schemas.openxmlformats.org/drawingml/2006/main" xmlns:r="http://schemas.openxmlformats.org/officeDocument/2006/relationships" xmlns:p="http://schemas.openxmlformats.org/presentationml/2006/main">
  <p:tag name="TIMING" val="|1.6|7.1"/>
</p:tagLst>
</file>

<file path=ppt/tags/tag13.xml><?xml version="1.0" encoding="utf-8"?>
<p:tagLst xmlns:a="http://schemas.openxmlformats.org/drawingml/2006/main" xmlns:r="http://schemas.openxmlformats.org/officeDocument/2006/relationships" xmlns:p="http://schemas.openxmlformats.org/presentationml/2006/main">
  <p:tag name="TIMING" val="|1.9|9.1"/>
</p:tagLst>
</file>

<file path=ppt/tags/tag14.xml><?xml version="1.0" encoding="utf-8"?>
<p:tagLst xmlns:a="http://schemas.openxmlformats.org/drawingml/2006/main" xmlns:r="http://schemas.openxmlformats.org/officeDocument/2006/relationships" xmlns:p="http://schemas.openxmlformats.org/presentationml/2006/main">
  <p:tag name="TIMING" val="|1.2|7"/>
</p:tagLst>
</file>

<file path=ppt/tags/tag15.xml><?xml version="1.0" encoding="utf-8"?>
<p:tagLst xmlns:a="http://schemas.openxmlformats.org/drawingml/2006/main" xmlns:r="http://schemas.openxmlformats.org/officeDocument/2006/relationships" xmlns:p="http://schemas.openxmlformats.org/presentationml/2006/main">
  <p:tag name="TIMING" val="|0.4|11"/>
</p:tagLst>
</file>

<file path=ppt/tags/tag16.xml><?xml version="1.0" encoding="utf-8"?>
<p:tagLst xmlns:a="http://schemas.openxmlformats.org/drawingml/2006/main" xmlns:r="http://schemas.openxmlformats.org/officeDocument/2006/relationships" xmlns:p="http://schemas.openxmlformats.org/presentationml/2006/main">
  <p:tag name="TIMING" val="|1.8|5.3"/>
</p:tagLst>
</file>

<file path=ppt/tags/tag17.xml><?xml version="1.0" encoding="utf-8"?>
<p:tagLst xmlns:a="http://schemas.openxmlformats.org/drawingml/2006/main" xmlns:r="http://schemas.openxmlformats.org/officeDocument/2006/relationships" xmlns:p="http://schemas.openxmlformats.org/presentationml/2006/main">
  <p:tag name="TIMING" val="|1.5|5"/>
</p:tagLst>
</file>

<file path=ppt/tags/tag2.xml><?xml version="1.0" encoding="utf-8"?>
<p:tagLst xmlns:a="http://schemas.openxmlformats.org/drawingml/2006/main" xmlns:r="http://schemas.openxmlformats.org/officeDocument/2006/relationships" xmlns:p="http://schemas.openxmlformats.org/presentationml/2006/main">
  <p:tag name="TIMING" val="|0.4|11"/>
</p:tagLst>
</file>

<file path=ppt/tags/tag3.xml><?xml version="1.0" encoding="utf-8"?>
<p:tagLst xmlns:a="http://schemas.openxmlformats.org/drawingml/2006/main" xmlns:r="http://schemas.openxmlformats.org/officeDocument/2006/relationships" xmlns:p="http://schemas.openxmlformats.org/presentationml/2006/main">
  <p:tag name="TIMING" val="|17.5"/>
</p:tagLst>
</file>

<file path=ppt/tags/tag4.xml><?xml version="1.0" encoding="utf-8"?>
<p:tagLst xmlns:a="http://schemas.openxmlformats.org/drawingml/2006/main" xmlns:r="http://schemas.openxmlformats.org/officeDocument/2006/relationships" xmlns:p="http://schemas.openxmlformats.org/presentationml/2006/main">
  <p:tag name="TIMING" val="|11.4"/>
</p:tagLst>
</file>

<file path=ppt/tags/tag5.xml><?xml version="1.0" encoding="utf-8"?>
<p:tagLst xmlns:a="http://schemas.openxmlformats.org/drawingml/2006/main" xmlns:r="http://schemas.openxmlformats.org/officeDocument/2006/relationships" xmlns:p="http://schemas.openxmlformats.org/presentationml/2006/main">
  <p:tag name="TIMING" val="|1.7|10.3"/>
</p:tagLst>
</file>

<file path=ppt/tags/tag6.xml><?xml version="1.0" encoding="utf-8"?>
<p:tagLst xmlns:a="http://schemas.openxmlformats.org/drawingml/2006/main" xmlns:r="http://schemas.openxmlformats.org/officeDocument/2006/relationships" xmlns:p="http://schemas.openxmlformats.org/presentationml/2006/main">
  <p:tag name="TIMING" val="|2.6|6.1"/>
</p:tagLst>
</file>

<file path=ppt/tags/tag7.xml><?xml version="1.0" encoding="utf-8"?>
<p:tagLst xmlns:a="http://schemas.openxmlformats.org/drawingml/2006/main" xmlns:r="http://schemas.openxmlformats.org/officeDocument/2006/relationships" xmlns:p="http://schemas.openxmlformats.org/presentationml/2006/main">
  <p:tag name="TIMING" val="|2.3|6.6"/>
</p:tagLst>
</file>

<file path=ppt/tags/tag8.xml><?xml version="1.0" encoding="utf-8"?>
<p:tagLst xmlns:a="http://schemas.openxmlformats.org/drawingml/2006/main" xmlns:r="http://schemas.openxmlformats.org/officeDocument/2006/relationships" xmlns:p="http://schemas.openxmlformats.org/presentationml/2006/main">
  <p:tag name="TIMING" val="|1.8|5.5"/>
</p:tagLst>
</file>

<file path=ppt/tags/tag9.xml><?xml version="1.0" encoding="utf-8"?>
<p:tagLst xmlns:a="http://schemas.openxmlformats.org/drawingml/2006/main" xmlns:r="http://schemas.openxmlformats.org/officeDocument/2006/relationships" xmlns:p="http://schemas.openxmlformats.org/presentationml/2006/main">
  <p:tag name="TIMING" val="|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1D208466D09043A6850EEC270F6B02" ma:contentTypeVersion="12" ma:contentTypeDescription="Create a new document." ma:contentTypeScope="" ma:versionID="9c4fde7c7726f7f4cc2b5337f7618931">
  <xsd:schema xmlns:xsd="http://www.w3.org/2001/XMLSchema" xmlns:xs="http://www.w3.org/2001/XMLSchema" xmlns:p="http://schemas.microsoft.com/office/2006/metadata/properties" xmlns:ns3="ee9c0600-e1ff-4a80-9273-8ff99379273b" xmlns:ns4="aa327fa9-60d8-4c6a-99ff-019413f7c008" targetNamespace="http://schemas.microsoft.com/office/2006/metadata/properties" ma:root="true" ma:fieldsID="376925f5a6c3dfeaaaf44d9ff69bb487" ns3:_="" ns4:_="">
    <xsd:import namespace="ee9c0600-e1ff-4a80-9273-8ff99379273b"/>
    <xsd:import namespace="aa327fa9-60d8-4c6a-99ff-019413f7c0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9c0600-e1ff-4a80-9273-8ff99379273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27fa9-60d8-4c6a-99ff-019413f7c00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4CF601-BFB9-42F7-8D9C-D7E85EE749A2}">
  <ds:schemaRefs>
    <ds:schemaRef ds:uri="http://schemas.microsoft.com/office/2006/documentManagement/types"/>
    <ds:schemaRef ds:uri="http://schemas.openxmlformats.org/package/2006/metadata/core-properties"/>
    <ds:schemaRef ds:uri="http://purl.org/dc/dcmitype/"/>
    <ds:schemaRef ds:uri="aa327fa9-60d8-4c6a-99ff-019413f7c008"/>
    <ds:schemaRef ds:uri="http://purl.org/dc/elements/1.1/"/>
    <ds:schemaRef ds:uri="http://purl.org/dc/terms/"/>
    <ds:schemaRef ds:uri="http://www.w3.org/XML/1998/namespace"/>
    <ds:schemaRef ds:uri="http://schemas.microsoft.com/office/infopath/2007/PartnerControls"/>
    <ds:schemaRef ds:uri="ee9c0600-e1ff-4a80-9273-8ff99379273b"/>
    <ds:schemaRef ds:uri="http://schemas.microsoft.com/office/2006/metadata/properties"/>
  </ds:schemaRefs>
</ds:datastoreItem>
</file>

<file path=customXml/itemProps2.xml><?xml version="1.0" encoding="utf-8"?>
<ds:datastoreItem xmlns:ds="http://schemas.openxmlformats.org/officeDocument/2006/customXml" ds:itemID="{F62EA0FC-F421-48AD-A25A-59CE1A6242C6}">
  <ds:schemaRefs>
    <ds:schemaRef ds:uri="http://schemas.microsoft.com/sharepoint/v3/contenttype/forms"/>
  </ds:schemaRefs>
</ds:datastoreItem>
</file>

<file path=customXml/itemProps3.xml><?xml version="1.0" encoding="utf-8"?>
<ds:datastoreItem xmlns:ds="http://schemas.openxmlformats.org/officeDocument/2006/customXml" ds:itemID="{633CFFFB-BF3D-4131-B008-EA70419F1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9c0600-e1ff-4a80-9273-8ff99379273b"/>
    <ds:schemaRef ds:uri="aa327fa9-60d8-4c6a-99ff-019413f7c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1588</TotalTime>
  <Words>1256</Words>
  <Application>Microsoft Office PowerPoint</Application>
  <PresentationFormat>Widescreen</PresentationFormat>
  <Paragraphs>230</Paragraphs>
  <Slides>24</Slides>
  <Notes>1</Notes>
  <HiddenSlides>6</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2" baseType="lpstr">
      <vt:lpstr>Abadi</vt:lpstr>
      <vt:lpstr>Aptos</vt:lpstr>
      <vt:lpstr>Arial</vt:lpstr>
      <vt:lpstr>Calibri</vt:lpstr>
      <vt:lpstr>Calibri Light</vt:lpstr>
      <vt:lpstr>Office Theme</vt:lpstr>
      <vt:lpstr>Acrobat Document</vt:lpstr>
      <vt:lpstr>Presentation</vt:lpstr>
      <vt:lpstr>PowerPoint Presentation</vt:lpstr>
      <vt:lpstr>PowerPoint Presentation</vt:lpstr>
      <vt:lpstr>PowerPoint Presentation</vt:lpstr>
      <vt:lpstr>Dr. Heather Bailey Associate Professor</vt:lpstr>
      <vt:lpstr>PowerPoint Presentation</vt:lpstr>
      <vt:lpstr>Dr. Natalie Barlett Teaching Assistant Professor</vt:lpstr>
      <vt:lpstr>Dr. Laura Brannon Professor</vt:lpstr>
      <vt:lpstr>Dr. Gary Brase Professor   Associate Department Head</vt:lpstr>
      <vt:lpstr>Dr. Mary Cain Professor</vt:lpstr>
      <vt:lpstr>Dr. Maria Diehl Faryna Assistant Professor</vt:lpstr>
      <vt:lpstr>Dr. Julio Hernandez Pavon Assistant Professor </vt:lpstr>
      <vt:lpstr>PowerPoint Presentation</vt:lpstr>
      <vt:lpstr>Dr. Jin Lee Associate Professor</vt:lpstr>
      <vt:lpstr>Dr. Les Loschky Professor</vt:lpstr>
      <vt:lpstr>Dr. Sarina Maneotis Teaching Assistant Professor MIOP Director</vt:lpstr>
      <vt:lpstr>PowerPoint Presentation</vt:lpstr>
      <vt:lpstr>Dr. Bethany Plakke Anderson Assistant Professor </vt:lpstr>
      <vt:lpstr>PowerPoint Presentation</vt:lpstr>
      <vt:lpstr>Dr. David Schmitt Professor   Department Head</vt:lpstr>
      <vt:lpstr>PowerPoint Presentation</vt:lpstr>
      <vt:lpstr>PowerPoint Presentation</vt:lpstr>
      <vt:lpstr>Dr. Matthew Wizniewski Associate Professor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Crowell</dc:creator>
  <cp:lastModifiedBy>Regina Crowell</cp:lastModifiedBy>
  <cp:revision>125</cp:revision>
  <dcterms:created xsi:type="dcterms:W3CDTF">2022-09-07T03:31:31Z</dcterms:created>
  <dcterms:modified xsi:type="dcterms:W3CDTF">2024-07-11T20:09:15Z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0x0101004B1D208466D09043A6850EEC270F6B02</vt:lpwstr>
  </property>
</Properties>
</file>